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314" r:id="rId3"/>
    <p:sldId id="264" r:id="rId4"/>
    <p:sldId id="312" r:id="rId5"/>
    <p:sldId id="313" r:id="rId6"/>
    <p:sldId id="262" r:id="rId7"/>
    <p:sldId id="292" r:id="rId8"/>
    <p:sldId id="294" r:id="rId9"/>
    <p:sldId id="299" r:id="rId10"/>
    <p:sldId id="306" r:id="rId11"/>
    <p:sldId id="307" r:id="rId12"/>
    <p:sldId id="308" r:id="rId13"/>
    <p:sldId id="309" r:id="rId14"/>
    <p:sldId id="310" r:id="rId15"/>
    <p:sldId id="311" r:id="rId16"/>
    <p:sldId id="315" r:id="rId17"/>
    <p:sldId id="316" r:id="rId18"/>
    <p:sldId id="317" r:id="rId19"/>
    <p:sldId id="318" r:id="rId20"/>
    <p:sldId id="319" r:id="rId21"/>
    <p:sldId id="28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9900CC"/>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varScale="1">
        <p:scale>
          <a:sx n="74" d="100"/>
          <a:sy n="74" d="100"/>
        </p:scale>
        <p:origin x="-104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4A672-82FD-4FA1-B427-F95CBE6AEE99}" type="datetimeFigureOut">
              <a:rPr lang="en-US" smtClean="0"/>
              <a:pPr/>
              <a:t>2/24/2010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037457-F014-4BDA-B65E-94F5AF277F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475960-F3C1-412D-8D26-68371B34CDEF}" type="slidenum">
              <a:rPr lang="en-US" altLang="en-US" smtClean="0"/>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B68685-21C5-4553-A2BC-A81BE6684B6D}" type="slidenum">
              <a:rPr lang="en-US"/>
              <a:pPr/>
              <a:t>6</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BC162E-0F05-4B21-AC9F-55BBA9C1632F}" type="slidenum">
              <a:rPr lang="en-US"/>
              <a:pPr/>
              <a:t>8</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en-US"/>
              <a:t>Here they are --- If you’ve attended any seminars or read any research --- they should look familiar.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DA9037-D00A-4898-A928-AB96CF05010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795819-34F0-485B-8A5E-BFE210D678DF}" type="datetimeFigureOut">
              <a:rPr lang="en-US" smtClean="0"/>
              <a:pPr/>
              <a:t>2/24/2010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795819-34F0-485B-8A5E-BFE210D678DF}" type="datetimeFigureOut">
              <a:rPr lang="en-US" smtClean="0"/>
              <a:pPr/>
              <a:t>2/24/2010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795819-34F0-485B-8A5E-BFE210D678DF}" type="datetimeFigureOut">
              <a:rPr lang="en-US" smtClean="0"/>
              <a:pPr/>
              <a:t>2/24/2010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795819-34F0-485B-8A5E-BFE210D678DF}" type="datetimeFigureOut">
              <a:rPr lang="en-US" smtClean="0"/>
              <a:pPr/>
              <a:t>2/24/2010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95819-34F0-485B-8A5E-BFE210D678DF}" type="datetimeFigureOut">
              <a:rPr lang="en-US" smtClean="0"/>
              <a:pPr/>
              <a:t>2/24/2010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2/24/2010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2/24/2010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FF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95819-34F0-485B-8A5E-BFE210D678DF}" type="datetimeFigureOut">
              <a:rPr lang="en-US" smtClean="0"/>
              <a:pPr/>
              <a:t>2/24/2010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A331F-1332-49E0-87AE-8938324EDF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Literacy Development in Elementary &amp; Middle School</a:t>
            </a:r>
            <a:endParaRPr lang="en-US" dirty="0"/>
          </a:p>
        </p:txBody>
      </p:sp>
      <p:sp>
        <p:nvSpPr>
          <p:cNvPr id="3" name="Subtitle 2"/>
          <p:cNvSpPr>
            <a:spLocks noGrp="1"/>
          </p:cNvSpPr>
          <p:nvPr>
            <p:ph type="subTitle" idx="1"/>
          </p:nvPr>
        </p:nvSpPr>
        <p:spPr/>
        <p:txBody>
          <a:bodyPr/>
          <a:lstStyle/>
          <a:p>
            <a:r>
              <a:rPr lang="en-US" b="1" dirty="0" smtClean="0"/>
              <a:t>Week 6</a:t>
            </a:r>
          </a:p>
          <a:p>
            <a:r>
              <a:rPr lang="en-US" b="1" dirty="0" smtClean="0"/>
              <a:t>Course 05:300:495</a:t>
            </a:r>
          </a:p>
          <a:p>
            <a:r>
              <a:rPr lang="en-US" b="1" dirty="0" smtClean="0"/>
              <a:t>Joseph Campisi</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90600" y="228600"/>
            <a:ext cx="7772400" cy="838200"/>
          </a:xfrm>
        </p:spPr>
        <p:txBody>
          <a:bodyPr/>
          <a:lstStyle/>
          <a:p>
            <a:pPr marL="622300" indent="-622300" algn="l"/>
            <a:r>
              <a:rPr lang="en-US" altLang="en-US" sz="3200">
                <a:solidFill>
                  <a:schemeClr val="tx1"/>
                </a:solidFill>
              </a:rPr>
              <a:t>A key instructional construct:</a:t>
            </a:r>
            <a:endParaRPr lang="en-US" altLang="en-US"/>
          </a:p>
        </p:txBody>
      </p:sp>
      <p:sp>
        <p:nvSpPr>
          <p:cNvPr id="13315" name="Rectangle 3"/>
          <p:cNvSpPr>
            <a:spLocks noChangeArrowheads="1"/>
          </p:cNvSpPr>
          <p:nvPr/>
        </p:nvSpPr>
        <p:spPr bwMode="auto">
          <a:xfrm>
            <a:off x="1295400" y="1219200"/>
            <a:ext cx="7086600" cy="4800600"/>
          </a:xfrm>
          <a:prstGeom prst="rect">
            <a:avLst/>
          </a:prstGeom>
          <a:solidFill>
            <a:schemeClr val="accent1"/>
          </a:solidFill>
          <a:ln w="12700">
            <a:solidFill>
              <a:schemeClr val="tx1"/>
            </a:solidFill>
            <a:miter lim="800000"/>
            <a:headEnd/>
            <a:tailEnd/>
          </a:ln>
          <a:effectLst/>
        </p:spPr>
        <p:txBody>
          <a:bodyPr wrap="none" anchor="ctr"/>
          <a:lstStyle/>
          <a:p>
            <a:pPr algn="ctr"/>
            <a:endParaRPr lang="en-US" altLang="en-US" sz="2000">
              <a:latin typeface="Times" charset="0"/>
            </a:endParaRPr>
          </a:p>
        </p:txBody>
      </p:sp>
      <p:sp>
        <p:nvSpPr>
          <p:cNvPr id="13316" name="Text Box 4"/>
          <p:cNvSpPr txBox="1">
            <a:spLocks noChangeArrowheads="1"/>
          </p:cNvSpPr>
          <p:nvPr/>
        </p:nvSpPr>
        <p:spPr bwMode="auto">
          <a:xfrm rot="-5352993">
            <a:off x="-561975" y="2935288"/>
            <a:ext cx="3171825" cy="457200"/>
          </a:xfrm>
          <a:prstGeom prst="rect">
            <a:avLst/>
          </a:prstGeom>
          <a:noFill/>
          <a:ln w="12700">
            <a:noFill/>
            <a:miter lim="800000"/>
            <a:headEnd/>
            <a:tailEnd/>
          </a:ln>
          <a:effectLst/>
        </p:spPr>
        <p:txBody>
          <a:bodyPr wrap="none">
            <a:spAutoFit/>
          </a:bodyPr>
          <a:lstStyle/>
          <a:p>
            <a:r>
              <a:rPr lang="en-US" altLang="en-US" b="1">
                <a:latin typeface="Times" charset="0"/>
              </a:rPr>
              <a:t>Teacher Responsibility</a:t>
            </a:r>
          </a:p>
        </p:txBody>
      </p:sp>
      <p:sp>
        <p:nvSpPr>
          <p:cNvPr id="13317" name="Text Box 5"/>
          <p:cNvSpPr txBox="1">
            <a:spLocks noChangeArrowheads="1"/>
          </p:cNvSpPr>
          <p:nvPr/>
        </p:nvSpPr>
        <p:spPr bwMode="auto">
          <a:xfrm>
            <a:off x="685800" y="1096963"/>
            <a:ext cx="641350" cy="457200"/>
          </a:xfrm>
          <a:prstGeom prst="rect">
            <a:avLst/>
          </a:prstGeom>
          <a:noFill/>
          <a:ln w="12700">
            <a:noFill/>
            <a:miter lim="800000"/>
            <a:headEnd/>
            <a:tailEnd/>
          </a:ln>
          <a:effectLst/>
        </p:spPr>
        <p:txBody>
          <a:bodyPr wrap="none">
            <a:spAutoFit/>
          </a:bodyPr>
          <a:lstStyle/>
          <a:p>
            <a:r>
              <a:rPr lang="en-US" altLang="en-US" b="1">
                <a:latin typeface="Times" charset="0"/>
              </a:rPr>
              <a:t>100</a:t>
            </a:r>
          </a:p>
        </p:txBody>
      </p:sp>
      <p:sp>
        <p:nvSpPr>
          <p:cNvPr id="13318" name="Text Box 6"/>
          <p:cNvSpPr txBox="1">
            <a:spLocks noChangeArrowheads="1"/>
          </p:cNvSpPr>
          <p:nvPr/>
        </p:nvSpPr>
        <p:spPr bwMode="auto">
          <a:xfrm>
            <a:off x="1295400" y="5957888"/>
            <a:ext cx="336550" cy="457200"/>
          </a:xfrm>
          <a:prstGeom prst="rect">
            <a:avLst/>
          </a:prstGeom>
          <a:noFill/>
          <a:ln w="12700">
            <a:noFill/>
            <a:miter lim="800000"/>
            <a:headEnd/>
            <a:tailEnd/>
          </a:ln>
          <a:effectLst/>
        </p:spPr>
        <p:txBody>
          <a:bodyPr wrap="none">
            <a:spAutoFit/>
          </a:bodyPr>
          <a:lstStyle/>
          <a:p>
            <a:r>
              <a:rPr lang="en-US" altLang="en-US" b="1">
                <a:latin typeface="Times" charset="0"/>
              </a:rPr>
              <a:t>0</a:t>
            </a:r>
          </a:p>
        </p:txBody>
      </p:sp>
      <p:sp>
        <p:nvSpPr>
          <p:cNvPr id="13319" name="Text Box 7"/>
          <p:cNvSpPr txBox="1">
            <a:spLocks noChangeArrowheads="1"/>
          </p:cNvSpPr>
          <p:nvPr/>
        </p:nvSpPr>
        <p:spPr bwMode="auto">
          <a:xfrm>
            <a:off x="974725" y="5622925"/>
            <a:ext cx="336550" cy="457200"/>
          </a:xfrm>
          <a:prstGeom prst="rect">
            <a:avLst/>
          </a:prstGeom>
          <a:noFill/>
          <a:ln w="12700">
            <a:noFill/>
            <a:miter lim="800000"/>
            <a:headEnd/>
            <a:tailEnd/>
          </a:ln>
          <a:effectLst/>
        </p:spPr>
        <p:txBody>
          <a:bodyPr wrap="none">
            <a:spAutoFit/>
          </a:bodyPr>
          <a:lstStyle/>
          <a:p>
            <a:r>
              <a:rPr lang="en-US" altLang="en-US" b="1">
                <a:latin typeface="Times" charset="0"/>
              </a:rPr>
              <a:t>0</a:t>
            </a:r>
          </a:p>
        </p:txBody>
      </p:sp>
      <p:sp>
        <p:nvSpPr>
          <p:cNvPr id="13320" name="Text Box 8"/>
          <p:cNvSpPr txBox="1">
            <a:spLocks noChangeArrowheads="1"/>
          </p:cNvSpPr>
          <p:nvPr/>
        </p:nvSpPr>
        <p:spPr bwMode="auto">
          <a:xfrm>
            <a:off x="8001000" y="5957888"/>
            <a:ext cx="641350" cy="457200"/>
          </a:xfrm>
          <a:prstGeom prst="rect">
            <a:avLst/>
          </a:prstGeom>
          <a:noFill/>
          <a:ln w="12700">
            <a:noFill/>
            <a:miter lim="800000"/>
            <a:headEnd/>
            <a:tailEnd/>
          </a:ln>
          <a:effectLst/>
        </p:spPr>
        <p:txBody>
          <a:bodyPr wrap="none">
            <a:spAutoFit/>
          </a:bodyPr>
          <a:lstStyle/>
          <a:p>
            <a:r>
              <a:rPr lang="en-US" altLang="en-US" b="1">
                <a:latin typeface="Times" charset="0"/>
              </a:rPr>
              <a:t>100</a:t>
            </a:r>
          </a:p>
        </p:txBody>
      </p:sp>
      <p:sp>
        <p:nvSpPr>
          <p:cNvPr id="13321" name="Text Box 9"/>
          <p:cNvSpPr txBox="1">
            <a:spLocks noChangeArrowheads="1"/>
          </p:cNvSpPr>
          <p:nvPr/>
        </p:nvSpPr>
        <p:spPr bwMode="auto">
          <a:xfrm>
            <a:off x="3505200" y="5957888"/>
            <a:ext cx="3124200" cy="457200"/>
          </a:xfrm>
          <a:prstGeom prst="rect">
            <a:avLst/>
          </a:prstGeom>
          <a:noFill/>
          <a:ln w="12700">
            <a:noFill/>
            <a:miter lim="800000"/>
            <a:headEnd/>
            <a:tailEnd/>
          </a:ln>
          <a:effectLst/>
        </p:spPr>
        <p:txBody>
          <a:bodyPr wrap="none">
            <a:spAutoFit/>
          </a:bodyPr>
          <a:lstStyle/>
          <a:p>
            <a:r>
              <a:rPr lang="en-US" altLang="en-US" b="1">
                <a:latin typeface="Times" charset="0"/>
              </a:rPr>
              <a:t>Student Responsibility</a:t>
            </a:r>
          </a:p>
        </p:txBody>
      </p:sp>
      <p:sp>
        <p:nvSpPr>
          <p:cNvPr id="13322" name="Line 10"/>
          <p:cNvSpPr>
            <a:spLocks noChangeShapeType="1"/>
          </p:cNvSpPr>
          <p:nvPr/>
        </p:nvSpPr>
        <p:spPr bwMode="auto">
          <a:xfrm>
            <a:off x="1295400" y="1295400"/>
            <a:ext cx="7086600" cy="4648200"/>
          </a:xfrm>
          <a:prstGeom prst="line">
            <a:avLst/>
          </a:prstGeom>
          <a:noFill/>
          <a:ln w="38100">
            <a:solidFill>
              <a:schemeClr val="tx1"/>
            </a:solidFill>
            <a:round/>
            <a:headEnd/>
            <a:tailEnd/>
          </a:ln>
          <a:effectLst/>
        </p:spPr>
        <p:txBody>
          <a:bodyPr wrap="none" anchor="ctr"/>
          <a:lstStyle/>
          <a:p>
            <a:endParaRPr lang="en-US"/>
          </a:p>
        </p:txBody>
      </p:sp>
      <p:sp>
        <p:nvSpPr>
          <p:cNvPr id="13323" name="Text Box 11"/>
          <p:cNvSpPr txBox="1">
            <a:spLocks noChangeArrowheads="1"/>
          </p:cNvSpPr>
          <p:nvPr/>
        </p:nvSpPr>
        <p:spPr bwMode="auto">
          <a:xfrm>
            <a:off x="1981200" y="1447800"/>
            <a:ext cx="6096000" cy="396875"/>
          </a:xfrm>
          <a:prstGeom prst="rect">
            <a:avLst/>
          </a:prstGeom>
          <a:noFill/>
          <a:ln w="12700">
            <a:noFill/>
            <a:miter lim="800000"/>
            <a:headEnd/>
            <a:tailEnd/>
          </a:ln>
          <a:effectLst/>
        </p:spPr>
        <p:txBody>
          <a:bodyPr>
            <a:spAutoFit/>
          </a:bodyPr>
          <a:lstStyle/>
          <a:p>
            <a:pPr>
              <a:spcBef>
                <a:spcPct val="50000"/>
              </a:spcBef>
            </a:pPr>
            <a:r>
              <a:rPr lang="en-US" altLang="en-US" sz="2000" b="1">
                <a:solidFill>
                  <a:srgbClr val="7F3C4A"/>
                </a:solidFill>
                <a:latin typeface="Times" charset="0"/>
              </a:rPr>
              <a:t>With any luck, we move this way (-----&gt;) over time.</a:t>
            </a:r>
          </a:p>
        </p:txBody>
      </p:sp>
      <p:sp>
        <p:nvSpPr>
          <p:cNvPr id="13324" name="Text Box 12"/>
          <p:cNvSpPr txBox="1">
            <a:spLocks noChangeArrowheads="1"/>
          </p:cNvSpPr>
          <p:nvPr/>
        </p:nvSpPr>
        <p:spPr bwMode="auto">
          <a:xfrm rot="1938425">
            <a:off x="1084263" y="3627438"/>
            <a:ext cx="7097712" cy="396875"/>
          </a:xfrm>
          <a:prstGeom prst="rect">
            <a:avLst/>
          </a:prstGeom>
          <a:noFill/>
          <a:ln w="12700">
            <a:noFill/>
            <a:miter lim="800000"/>
            <a:headEnd/>
            <a:tailEnd/>
          </a:ln>
          <a:effectLst/>
        </p:spPr>
        <p:txBody>
          <a:bodyPr>
            <a:spAutoFit/>
          </a:bodyPr>
          <a:lstStyle/>
          <a:p>
            <a:pPr>
              <a:spcBef>
                <a:spcPct val="50000"/>
              </a:spcBef>
            </a:pPr>
            <a:r>
              <a:rPr lang="en-US" altLang="en-US" sz="2000" b="1" dirty="0">
                <a:solidFill>
                  <a:srgbClr val="7F3C4A"/>
                </a:solidFill>
                <a:latin typeface="Times" charset="0"/>
              </a:rPr>
              <a:t>But we are always prepared to slide up and down the diagonal.</a:t>
            </a:r>
          </a:p>
        </p:txBody>
      </p:sp>
      <p:sp>
        <p:nvSpPr>
          <p:cNvPr id="13325" name="Text Box 13"/>
          <p:cNvSpPr txBox="1">
            <a:spLocks noChangeArrowheads="1"/>
          </p:cNvSpPr>
          <p:nvPr/>
        </p:nvSpPr>
        <p:spPr bwMode="auto">
          <a:xfrm>
            <a:off x="1447800" y="5105400"/>
            <a:ext cx="5029200" cy="457200"/>
          </a:xfrm>
          <a:prstGeom prst="rect">
            <a:avLst/>
          </a:prstGeom>
          <a:noFill/>
          <a:ln w="12700">
            <a:noFill/>
            <a:miter lim="800000"/>
            <a:headEnd/>
            <a:tailEnd/>
          </a:ln>
          <a:effectLst/>
        </p:spPr>
        <p:txBody>
          <a:bodyPr>
            <a:spAutoFit/>
          </a:bodyPr>
          <a:lstStyle/>
          <a:p>
            <a:pPr>
              <a:spcBef>
                <a:spcPct val="50000"/>
              </a:spcBef>
            </a:pPr>
            <a:r>
              <a:rPr lang="en-US" altLang="en-US" b="1">
                <a:latin typeface="Times" charset="0"/>
              </a:rPr>
              <a:t>Gradual Release of Responsibility</a:t>
            </a:r>
            <a:endParaRPr lang="en-US" altLang="en-US" b="1">
              <a:solidFill>
                <a:srgbClr val="7F3C4A"/>
              </a:solidFill>
              <a:latin typeface="Times"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of Mini-Lessons</a:t>
            </a:r>
            <a:endParaRPr lang="en-US" dirty="0"/>
          </a:p>
        </p:txBody>
      </p:sp>
      <p:sp>
        <p:nvSpPr>
          <p:cNvPr id="3" name="Content Placeholder 2"/>
          <p:cNvSpPr>
            <a:spLocks noGrp="1"/>
          </p:cNvSpPr>
          <p:nvPr>
            <p:ph idx="1"/>
          </p:nvPr>
        </p:nvSpPr>
        <p:spPr/>
        <p:txBody>
          <a:bodyPr>
            <a:normAutofit/>
          </a:bodyPr>
          <a:lstStyle/>
          <a:p>
            <a:pPr algn="ctr">
              <a:lnSpc>
                <a:spcPct val="200000"/>
              </a:lnSpc>
            </a:pPr>
            <a:r>
              <a:rPr lang="en-US" sz="4000" dirty="0" smtClean="0"/>
              <a:t>Shelly</a:t>
            </a:r>
          </a:p>
          <a:p>
            <a:pPr algn="ctr">
              <a:lnSpc>
                <a:spcPct val="200000"/>
              </a:lnSpc>
            </a:pPr>
            <a:r>
              <a:rPr lang="en-US" sz="4000" dirty="0" smtClean="0"/>
              <a:t>Alyssa</a:t>
            </a:r>
            <a:endParaRPr lang="en-US" sz="4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Developmentally Appropriate Practices</a:t>
            </a:r>
            <a:endParaRPr lang="en-US" dirty="0"/>
          </a:p>
        </p:txBody>
      </p:sp>
      <p:sp>
        <p:nvSpPr>
          <p:cNvPr id="3" name="Content Placeholder 2"/>
          <p:cNvSpPr>
            <a:spLocks noGrp="1"/>
          </p:cNvSpPr>
          <p:nvPr>
            <p:ph idx="1"/>
          </p:nvPr>
        </p:nvSpPr>
        <p:spPr/>
        <p:txBody>
          <a:bodyPr/>
          <a:lstStyle/>
          <a:p>
            <a:r>
              <a:rPr lang="en-US" dirty="0" smtClean="0"/>
              <a:t>Research shows that middle school students (ages 10-14) need to have instruction, curriculum and assessment aligned to their psychological and physical development in order to be successful in school.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School Educators</a:t>
            </a:r>
            <a:endParaRPr lang="en-US" dirty="0"/>
          </a:p>
        </p:txBody>
      </p:sp>
      <p:sp>
        <p:nvSpPr>
          <p:cNvPr id="3" name="Content Placeholder 2"/>
          <p:cNvSpPr>
            <a:spLocks noGrp="1"/>
          </p:cNvSpPr>
          <p:nvPr>
            <p:ph idx="1"/>
          </p:nvPr>
        </p:nvSpPr>
        <p:spPr/>
        <p:txBody>
          <a:bodyPr/>
          <a:lstStyle/>
          <a:p>
            <a:r>
              <a:rPr lang="en-US" dirty="0" smtClean="0"/>
              <a:t>Middle school educators need to be, not only well versed in human development, but they must know how to respond accordingly to their students in the continually shifting and changing years of young adolescent development…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However</a:t>
            </a:r>
            <a:endParaRPr lang="en-US" dirty="0"/>
          </a:p>
        </p:txBody>
      </p:sp>
      <p:sp>
        <p:nvSpPr>
          <p:cNvPr id="3" name="Content Placeholder 2"/>
          <p:cNvSpPr>
            <a:spLocks noGrp="1"/>
          </p:cNvSpPr>
          <p:nvPr>
            <p:ph idx="1"/>
          </p:nvPr>
        </p:nvSpPr>
        <p:spPr/>
        <p:txBody>
          <a:bodyPr/>
          <a:lstStyle/>
          <a:p>
            <a:r>
              <a:rPr lang="en-US" dirty="0" smtClean="0"/>
              <a:t>Research shows that only one out of five middle level teachers receive any specialized young adolescent training and, therefore, many middle school educators consider themselves to be poorly trained in this area (Scales, 1996)</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is a Science…</a:t>
            </a:r>
            <a:endParaRPr lang="en-US" dirty="0"/>
          </a:p>
        </p:txBody>
      </p:sp>
      <p:sp>
        <p:nvSpPr>
          <p:cNvPr id="3" name="Content Placeholder 2"/>
          <p:cNvSpPr>
            <a:spLocks noGrp="1"/>
          </p:cNvSpPr>
          <p:nvPr>
            <p:ph idx="1"/>
          </p:nvPr>
        </p:nvSpPr>
        <p:spPr/>
        <p:txBody>
          <a:bodyPr/>
          <a:lstStyle/>
          <a:p>
            <a:r>
              <a:rPr lang="en-US" dirty="0" smtClean="0"/>
              <a:t>It is only in the last thirty or so years that we have begun to systematically break down our ways of teaching and how children learn and are now looking at education “more of a science than an art” (</a:t>
            </a:r>
            <a:r>
              <a:rPr lang="en-US" dirty="0" err="1" smtClean="0"/>
              <a:t>Marzano</a:t>
            </a:r>
            <a:r>
              <a:rPr lang="en-US" dirty="0" smtClean="0"/>
              <a:t>, Pickering and Pollock, 2001, p. 156).</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Important Factors for Developmentally Appropriate Literacy Implementation </a:t>
            </a:r>
            <a:endParaRPr lang="en-US" dirty="0"/>
          </a:p>
        </p:txBody>
      </p:sp>
      <p:sp>
        <p:nvSpPr>
          <p:cNvPr id="3" name="Content Placeholder 2"/>
          <p:cNvSpPr>
            <a:spLocks noGrp="1"/>
          </p:cNvSpPr>
          <p:nvPr>
            <p:ph idx="1"/>
          </p:nvPr>
        </p:nvSpPr>
        <p:spPr/>
        <p:txBody>
          <a:bodyPr>
            <a:normAutofit lnSpcReduction="10000"/>
          </a:bodyPr>
          <a:lstStyle/>
          <a:p>
            <a:r>
              <a:rPr lang="en-US" dirty="0" smtClean="0"/>
              <a:t>We must create Response Ecologies</a:t>
            </a:r>
          </a:p>
          <a:p>
            <a:pPr lvl="1"/>
            <a:r>
              <a:rPr lang="en-US" dirty="0" smtClean="0"/>
              <a:t>Basically, knowing why young adolescents do the things they do, even simple acts, will enable educators to be more effective. </a:t>
            </a:r>
          </a:p>
          <a:p>
            <a:pPr lvl="1"/>
            <a:r>
              <a:rPr lang="en-US" dirty="0" smtClean="0"/>
              <a:t>See…</a:t>
            </a:r>
          </a:p>
          <a:p>
            <a:pPr lvl="2"/>
            <a:r>
              <a:rPr lang="en-US" dirty="0" smtClean="0"/>
              <a:t>Jean Piaget (developmental)</a:t>
            </a:r>
          </a:p>
          <a:p>
            <a:pPr lvl="2"/>
            <a:r>
              <a:rPr lang="en-US" dirty="0" smtClean="0"/>
              <a:t>Erik Erikson (developmental)</a:t>
            </a:r>
          </a:p>
          <a:p>
            <a:pPr lvl="2"/>
            <a:r>
              <a:rPr lang="en-US" dirty="0" smtClean="0"/>
              <a:t>Howard Gardner (multiple intelligences)</a:t>
            </a:r>
          </a:p>
          <a:p>
            <a:pPr lvl="2"/>
            <a:r>
              <a:rPr lang="en-US" dirty="0" smtClean="0"/>
              <a:t>Carol Gilligan (developmental) </a:t>
            </a:r>
          </a:p>
          <a:p>
            <a:pPr lvl="2"/>
            <a:r>
              <a:rPr lang="en-US" dirty="0" smtClean="0"/>
              <a:t>Lawrence Kohlberg (moral development)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know…</a:t>
            </a:r>
            <a:endParaRPr lang="en-US" dirty="0"/>
          </a:p>
        </p:txBody>
      </p:sp>
      <p:sp>
        <p:nvSpPr>
          <p:cNvPr id="3" name="Content Placeholder 2"/>
          <p:cNvSpPr>
            <a:spLocks noGrp="1"/>
          </p:cNvSpPr>
          <p:nvPr>
            <p:ph idx="1"/>
          </p:nvPr>
        </p:nvSpPr>
        <p:spPr/>
        <p:txBody>
          <a:bodyPr>
            <a:normAutofit/>
          </a:bodyPr>
          <a:lstStyle/>
          <a:p>
            <a:r>
              <a:rPr lang="en-US" dirty="0" smtClean="0"/>
              <a:t>One study reported that restroom breaks were significantly lowered, simply by placing mirrors in all of the middle school classrooms (Knowles and Brown, 2000).  It is believed this is due to young adolescents being overly concerned with their appearance and requiring the continual need of reassurance that the mirror provided.</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know…</a:t>
            </a:r>
            <a:endParaRPr lang="en-US" dirty="0"/>
          </a:p>
        </p:txBody>
      </p:sp>
      <p:sp>
        <p:nvSpPr>
          <p:cNvPr id="3" name="Content Placeholder 2"/>
          <p:cNvSpPr>
            <a:spLocks noGrp="1"/>
          </p:cNvSpPr>
          <p:nvPr>
            <p:ph idx="1"/>
          </p:nvPr>
        </p:nvSpPr>
        <p:spPr/>
        <p:txBody>
          <a:bodyPr/>
          <a:lstStyle/>
          <a:p>
            <a:r>
              <a:rPr lang="en-US" dirty="0" smtClean="0"/>
              <a:t>According to Scales (1996), group work -  “socializing has been called the primary work of early adolescence in much the same way that the primary work of early childhood is playing” (p.229).</a:t>
            </a:r>
          </a:p>
          <a:p>
            <a:pPr>
              <a:buNone/>
            </a:pPr>
            <a:r>
              <a:rPr lang="en-US" dirty="0" smtClean="0"/>
              <a:t>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Developmentally Appropriate Implementation with Curricula</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Developmentally appropriate curriculum that is integrative, and allows for team teaching of themes will enable students to make connections in their learning.</a:t>
            </a:r>
          </a:p>
          <a:p>
            <a:pPr>
              <a:buNone/>
            </a:pPr>
            <a:endParaRPr lang="en-US" dirty="0" smtClean="0"/>
          </a:p>
          <a:p>
            <a:pPr lvl="0"/>
            <a:r>
              <a:rPr lang="en-US" sz="3600" b="1" dirty="0" smtClean="0"/>
              <a:t>1.      </a:t>
            </a:r>
            <a:r>
              <a:rPr lang="en-US" sz="3600" dirty="0" smtClean="0"/>
              <a:t>Lecture less, </a:t>
            </a:r>
            <a:r>
              <a:rPr lang="en-US" sz="3600" b="1" i="1" dirty="0" smtClean="0"/>
              <a:t>coach</a:t>
            </a:r>
            <a:r>
              <a:rPr lang="en-US" sz="3600" dirty="0" smtClean="0"/>
              <a:t> more.</a:t>
            </a:r>
          </a:p>
          <a:p>
            <a:pPr lvl="0"/>
            <a:r>
              <a:rPr lang="en-US" sz="3600" b="1" dirty="0" smtClean="0"/>
              <a:t>2.      </a:t>
            </a:r>
            <a:r>
              <a:rPr lang="en-US" sz="3600" dirty="0" smtClean="0"/>
              <a:t>Provide exploratory options.</a:t>
            </a:r>
          </a:p>
          <a:p>
            <a:pPr lvl="0"/>
            <a:r>
              <a:rPr lang="en-US" sz="3600" b="1" dirty="0" smtClean="0"/>
              <a:t>3.      </a:t>
            </a:r>
            <a:r>
              <a:rPr lang="en-US" sz="3600" dirty="0" smtClean="0"/>
              <a:t>Initiate upgraded mini courses.</a:t>
            </a:r>
          </a:p>
          <a:p>
            <a:pPr lvl="0"/>
            <a:r>
              <a:rPr lang="en-US" sz="3600" b="1" dirty="0" smtClean="0"/>
              <a:t>4.      </a:t>
            </a:r>
            <a:r>
              <a:rPr lang="en-US" sz="3600" dirty="0" smtClean="0"/>
              <a:t>Encourage learning for “the sake of learning.”</a:t>
            </a:r>
          </a:p>
          <a:p>
            <a:pPr lvl="0"/>
            <a:r>
              <a:rPr lang="en-US" sz="3600" b="1" dirty="0" smtClean="0"/>
              <a:t>5.      </a:t>
            </a:r>
            <a:r>
              <a:rPr lang="en-US" sz="3600" dirty="0" smtClean="0"/>
              <a:t>Explore grand themes, such as love, justice and 	  money.</a:t>
            </a:r>
          </a:p>
          <a:p>
            <a:pPr lvl="0"/>
            <a:r>
              <a:rPr lang="en-US" sz="3600" b="1" dirty="0" smtClean="0"/>
              <a:t>6.      </a:t>
            </a:r>
            <a:r>
              <a:rPr lang="en-US" sz="3600" dirty="0" smtClean="0"/>
              <a:t>Develop service projects.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6</a:t>
            </a:r>
            <a:endParaRPr lang="en-US" dirty="0"/>
          </a:p>
        </p:txBody>
      </p:sp>
      <p:sp>
        <p:nvSpPr>
          <p:cNvPr id="3" name="Content Placeholder 2"/>
          <p:cNvSpPr>
            <a:spLocks noGrp="1"/>
          </p:cNvSpPr>
          <p:nvPr>
            <p:ph idx="1"/>
          </p:nvPr>
        </p:nvSpPr>
        <p:spPr/>
        <p:txBody>
          <a:bodyPr>
            <a:normAutofit/>
          </a:bodyPr>
          <a:lstStyle/>
          <a:p>
            <a:pPr algn="ctr">
              <a:buNone/>
            </a:pPr>
            <a:r>
              <a:rPr lang="en-US" sz="5400" dirty="0" smtClean="0"/>
              <a:t>“Developmentally Appropriate Literacy Implementation”</a:t>
            </a:r>
            <a:endParaRPr lang="en-US" sz="5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Task</a:t>
            </a:r>
            <a:endParaRPr lang="en-US" dirty="0"/>
          </a:p>
        </p:txBody>
      </p:sp>
      <p:sp>
        <p:nvSpPr>
          <p:cNvPr id="3" name="Content Placeholder 2"/>
          <p:cNvSpPr>
            <a:spLocks noGrp="1"/>
          </p:cNvSpPr>
          <p:nvPr>
            <p:ph idx="1"/>
          </p:nvPr>
        </p:nvSpPr>
        <p:spPr/>
        <p:txBody>
          <a:bodyPr/>
          <a:lstStyle/>
          <a:p>
            <a:r>
              <a:rPr lang="en-US" sz="2400" dirty="0" smtClean="0"/>
              <a:t>Using the Writing Continuum from your assigned reading</a:t>
            </a:r>
            <a:r>
              <a:rPr lang="en-US" dirty="0" smtClean="0"/>
              <a:t>:</a:t>
            </a:r>
          </a:p>
          <a:p>
            <a:pPr lvl="1"/>
            <a:r>
              <a:rPr lang="en-US" dirty="0" smtClean="0"/>
              <a:t>You are a 7</a:t>
            </a:r>
            <a:r>
              <a:rPr lang="en-US" baseline="30000" dirty="0" smtClean="0"/>
              <a:t>th</a:t>
            </a:r>
            <a:r>
              <a:rPr lang="en-US" dirty="0" smtClean="0"/>
              <a:t> grade Language Arts Literacy Teacher</a:t>
            </a:r>
          </a:p>
          <a:p>
            <a:pPr lvl="2"/>
            <a:r>
              <a:rPr lang="en-US" dirty="0" smtClean="0"/>
              <a:t>7 students – “fluent”, 7 students – “proficient” </a:t>
            </a:r>
          </a:p>
          <a:p>
            <a:pPr lvl="2">
              <a:buNone/>
            </a:pPr>
            <a:r>
              <a:rPr lang="en-US" dirty="0" smtClean="0"/>
              <a:t>&amp; 7 students – “Connecting” in Writing… </a:t>
            </a:r>
          </a:p>
          <a:p>
            <a:pPr lvl="2"/>
            <a:r>
              <a:rPr lang="en-US" dirty="0" smtClean="0"/>
              <a:t>You have 80 minute class periods…</a:t>
            </a:r>
          </a:p>
          <a:p>
            <a:pPr lvl="2"/>
            <a:r>
              <a:rPr lang="en-US" dirty="0" smtClean="0"/>
              <a:t>Develop as many strategies as you can in order to help each group of students advance to the next level</a:t>
            </a:r>
          </a:p>
          <a:p>
            <a:pPr lvl="3"/>
            <a:r>
              <a:rPr lang="en-US" b="1" dirty="0" smtClean="0"/>
              <a:t>Describe the strategies you would employ in your learning centers that you will create – </a:t>
            </a:r>
          </a:p>
          <a:p>
            <a:pPr lvl="3"/>
            <a:r>
              <a:rPr lang="en-US" b="1" dirty="0" smtClean="0"/>
              <a:t>The goal is to advance them to the next level in 8 weeks</a:t>
            </a:r>
          </a:p>
          <a:p>
            <a:pPr lvl="2"/>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Card/Assessment</a:t>
            </a:r>
            <a:endParaRPr lang="en-US" dirty="0"/>
          </a:p>
        </p:txBody>
      </p:sp>
      <p:sp>
        <p:nvSpPr>
          <p:cNvPr id="3" name="TextBox 2"/>
          <p:cNvSpPr txBox="1"/>
          <p:nvPr/>
        </p:nvSpPr>
        <p:spPr>
          <a:xfrm>
            <a:off x="533400" y="1447800"/>
            <a:ext cx="8153400" cy="4524315"/>
          </a:xfrm>
          <a:prstGeom prst="rect">
            <a:avLst/>
          </a:prstGeom>
          <a:noFill/>
        </p:spPr>
        <p:txBody>
          <a:bodyPr wrap="square" rtlCol="0">
            <a:spAutoFit/>
          </a:bodyPr>
          <a:lstStyle/>
          <a:p>
            <a:pPr lvl="1"/>
            <a:r>
              <a:rPr lang="en-US" sz="3600" dirty="0" smtClean="0"/>
              <a:t>Your exit assessment this week is to list any 3 interventions that you would employ to help a 6</a:t>
            </a:r>
            <a:r>
              <a:rPr lang="en-US" sz="3600" baseline="30000" dirty="0" smtClean="0"/>
              <a:t>th</a:t>
            </a:r>
            <a:r>
              <a:rPr lang="en-US" sz="3600" dirty="0" smtClean="0"/>
              <a:t> grade student that is on a 3</a:t>
            </a:r>
            <a:r>
              <a:rPr lang="en-US" sz="3600" baseline="30000" dirty="0" smtClean="0"/>
              <a:t>rd</a:t>
            </a:r>
            <a:r>
              <a:rPr lang="en-US" sz="3600" dirty="0" smtClean="0"/>
              <a:t> grade literacy level (both in reading &amp; writing)</a:t>
            </a:r>
            <a:r>
              <a:rPr lang="en-US" sz="3600" dirty="0" smtClean="0"/>
              <a:t>.</a:t>
            </a:r>
          </a:p>
          <a:p>
            <a:pPr lvl="1"/>
            <a:endParaRPr lang="en-US" sz="3600" i="1" dirty="0" smtClean="0"/>
          </a:p>
          <a:p>
            <a:pPr lvl="1"/>
            <a:r>
              <a:rPr lang="en-US" sz="3600" i="1" dirty="0" smtClean="0"/>
              <a:t>Please put these interventions on out </a:t>
            </a:r>
            <a:r>
              <a:rPr lang="en-US" sz="3600" i="1" dirty="0" err="1" smtClean="0"/>
              <a:t>wikispace</a:t>
            </a:r>
            <a:r>
              <a:rPr lang="en-US" sz="3600" i="1" dirty="0" smtClean="0"/>
              <a:t>…</a:t>
            </a:r>
            <a:endParaRPr lang="en-US" sz="3600" i="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of Week 6 – </a:t>
            </a:r>
            <a:br>
              <a:rPr lang="en-US" dirty="0" smtClean="0"/>
            </a:br>
            <a:r>
              <a:rPr lang="en-US" dirty="0" smtClean="0"/>
              <a:t>Assigned Reading</a:t>
            </a:r>
            <a:endParaRPr lang="en-US" dirty="0"/>
          </a:p>
        </p:txBody>
      </p:sp>
      <p:sp>
        <p:nvSpPr>
          <p:cNvPr id="3" name="Content Placeholder 2"/>
          <p:cNvSpPr>
            <a:spLocks noGrp="1"/>
          </p:cNvSpPr>
          <p:nvPr>
            <p:ph idx="1"/>
          </p:nvPr>
        </p:nvSpPr>
        <p:spPr/>
        <p:txBody>
          <a:bodyPr/>
          <a:lstStyle/>
          <a:p>
            <a:r>
              <a:rPr lang="en-US" dirty="0" smtClean="0"/>
              <a:t>Please complete:</a:t>
            </a:r>
          </a:p>
          <a:p>
            <a:pPr lvl="1"/>
            <a:r>
              <a:rPr lang="en-US" sz="3200" dirty="0" smtClean="0"/>
              <a:t>the Assessment of the Week 6 Assigned Reading.</a:t>
            </a:r>
          </a:p>
          <a:p>
            <a:r>
              <a:rPr lang="en-US" dirty="0" smtClean="0"/>
              <a:t>If you have the article with you or on your laptop please feel free to use it.</a:t>
            </a:r>
          </a:p>
          <a:p>
            <a:r>
              <a:rPr lang="en-US" dirty="0" smtClean="0"/>
              <a:t>This will count as part of your participation &amp; reading response grade.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Discussion of Week 6 Assigned Reading</a:t>
            </a:r>
            <a:endParaRPr lang="en-US" dirty="0"/>
          </a:p>
        </p:txBody>
      </p:sp>
      <p:sp>
        <p:nvSpPr>
          <p:cNvPr id="3" name="Content Placeholder 2"/>
          <p:cNvSpPr>
            <a:spLocks noGrp="1"/>
          </p:cNvSpPr>
          <p:nvPr>
            <p:ph idx="1"/>
          </p:nvPr>
        </p:nvSpPr>
        <p:spPr/>
        <p:txBody>
          <a:bodyPr/>
          <a:lstStyle/>
          <a:p>
            <a:r>
              <a:rPr lang="en-US" sz="3600" dirty="0" smtClean="0"/>
              <a:t>Literacy Continua…</a:t>
            </a:r>
          </a:p>
          <a:p>
            <a:pPr lvl="1"/>
            <a:r>
              <a:rPr lang="en-US" sz="3600" dirty="0" smtClean="0"/>
              <a:t>Basic Format ?</a:t>
            </a:r>
          </a:p>
          <a:p>
            <a:r>
              <a:rPr lang="en-US" sz="3600" dirty="0" smtClean="0"/>
              <a:t>Planning…</a:t>
            </a:r>
          </a:p>
          <a:p>
            <a:pPr lvl="1"/>
            <a:r>
              <a:rPr lang="en-US" sz="3600" dirty="0" smtClean="0"/>
              <a:t>”Ballpark”?</a:t>
            </a:r>
          </a:p>
          <a:p>
            <a:r>
              <a:rPr lang="en-US" sz="3600" dirty="0" smtClean="0"/>
              <a:t>Differentiated Instruction…</a:t>
            </a:r>
          </a:p>
          <a:p>
            <a:pPr lvl="1"/>
            <a:r>
              <a:rPr lang="en-US" sz="3600" dirty="0" smtClean="0"/>
              <a:t>Conducive? </a:t>
            </a:r>
          </a:p>
          <a:p>
            <a:endParaRPr lang="en-US" dirty="0" smtClean="0"/>
          </a:p>
          <a:p>
            <a:pPr lvl="1"/>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Continua</a:t>
            </a:r>
            <a:endParaRPr lang="en-US" dirty="0"/>
          </a:p>
        </p:txBody>
      </p:sp>
      <p:sp>
        <p:nvSpPr>
          <p:cNvPr id="3" name="Content Placeholder 2"/>
          <p:cNvSpPr>
            <a:spLocks noGrp="1"/>
          </p:cNvSpPr>
          <p:nvPr>
            <p:ph idx="1"/>
          </p:nvPr>
        </p:nvSpPr>
        <p:spPr/>
        <p:txBody>
          <a:bodyPr/>
          <a:lstStyle/>
          <a:p>
            <a:r>
              <a:rPr lang="en-US" dirty="0" smtClean="0"/>
              <a:t>Looking at the Literacy Continua from the article by </a:t>
            </a:r>
            <a:r>
              <a:rPr lang="en-US" dirty="0" err="1" smtClean="0"/>
              <a:t>Steklova</a:t>
            </a:r>
            <a:r>
              <a:rPr lang="en-US" dirty="0" smtClean="0"/>
              <a:t> (2005) can we use assessment as a manner of developing your class-specific rubrics (instead of creating your own)?</a:t>
            </a:r>
          </a:p>
          <a:p>
            <a:r>
              <a:rPr lang="en-US" b="1" dirty="0" smtClean="0"/>
              <a:t>Key Point – develop, age, and grade don’t always correlate all at the same time…</a:t>
            </a: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a:t>Knowledge of Variance </a:t>
            </a:r>
          </a:p>
        </p:txBody>
      </p:sp>
      <p:sp>
        <p:nvSpPr>
          <p:cNvPr id="99331" name="Freeform 3"/>
          <p:cNvSpPr>
            <a:spLocks/>
          </p:cNvSpPr>
          <p:nvPr/>
        </p:nvSpPr>
        <p:spPr bwMode="auto">
          <a:xfrm>
            <a:off x="469900" y="1384300"/>
            <a:ext cx="7086600" cy="4884738"/>
          </a:xfrm>
          <a:custGeom>
            <a:avLst/>
            <a:gdLst/>
            <a:ahLst/>
            <a:cxnLst>
              <a:cxn ang="0">
                <a:pos x="91" y="3069"/>
              </a:cxn>
              <a:cxn ang="0">
                <a:pos x="242" y="2978"/>
              </a:cxn>
              <a:cxn ang="0">
                <a:pos x="356" y="2910"/>
              </a:cxn>
              <a:cxn ang="0">
                <a:pos x="545" y="2720"/>
              </a:cxn>
              <a:cxn ang="0">
                <a:pos x="735" y="2425"/>
              </a:cxn>
              <a:cxn ang="0">
                <a:pos x="970" y="1834"/>
              </a:cxn>
              <a:cxn ang="0">
                <a:pos x="1121" y="1440"/>
              </a:cxn>
              <a:cxn ang="0">
                <a:pos x="1167" y="1258"/>
              </a:cxn>
              <a:cxn ang="0">
                <a:pos x="1303" y="1023"/>
              </a:cxn>
              <a:cxn ang="0">
                <a:pos x="1424" y="765"/>
              </a:cxn>
              <a:cxn ang="0">
                <a:pos x="1553" y="523"/>
              </a:cxn>
              <a:cxn ang="0">
                <a:pos x="1697" y="295"/>
              </a:cxn>
              <a:cxn ang="0">
                <a:pos x="1811" y="197"/>
              </a:cxn>
              <a:cxn ang="0">
                <a:pos x="1925" y="159"/>
              </a:cxn>
              <a:cxn ang="0">
                <a:pos x="2114" y="83"/>
              </a:cxn>
              <a:cxn ang="0">
                <a:pos x="2273" y="45"/>
              </a:cxn>
              <a:cxn ang="0">
                <a:pos x="2463" y="0"/>
              </a:cxn>
              <a:cxn ang="0">
                <a:pos x="2561" y="22"/>
              </a:cxn>
              <a:cxn ang="0">
                <a:pos x="2713" y="68"/>
              </a:cxn>
              <a:cxn ang="0">
                <a:pos x="2781" y="128"/>
              </a:cxn>
              <a:cxn ang="0">
                <a:pos x="2925" y="219"/>
              </a:cxn>
              <a:cxn ang="0">
                <a:pos x="3008" y="363"/>
              </a:cxn>
              <a:cxn ang="0">
                <a:pos x="3099" y="477"/>
              </a:cxn>
              <a:cxn ang="0">
                <a:pos x="3289" y="659"/>
              </a:cxn>
              <a:cxn ang="0">
                <a:pos x="3425" y="955"/>
              </a:cxn>
              <a:cxn ang="0">
                <a:pos x="3516" y="1174"/>
              </a:cxn>
              <a:cxn ang="0">
                <a:pos x="3956" y="1978"/>
              </a:cxn>
              <a:cxn ang="0">
                <a:pos x="4130" y="2235"/>
              </a:cxn>
              <a:cxn ang="0">
                <a:pos x="4388" y="2531"/>
              </a:cxn>
              <a:cxn ang="0">
                <a:pos x="4433" y="2508"/>
              </a:cxn>
              <a:cxn ang="0">
                <a:pos x="4274" y="2379"/>
              </a:cxn>
              <a:cxn ang="0">
                <a:pos x="3933" y="1947"/>
              </a:cxn>
              <a:cxn ang="0">
                <a:pos x="3812" y="1735"/>
              </a:cxn>
              <a:cxn ang="0">
                <a:pos x="1432" y="1624"/>
              </a:cxn>
            </a:cxnLst>
            <a:rect l="0" t="0" r="r" b="b"/>
            <a:pathLst>
              <a:path w="4464" h="3077">
                <a:moveTo>
                  <a:pt x="0" y="3077"/>
                </a:moveTo>
                <a:cubicBezTo>
                  <a:pt x="30" y="3074"/>
                  <a:pt x="61" y="3073"/>
                  <a:pt x="91" y="3069"/>
                </a:cubicBezTo>
                <a:cubicBezTo>
                  <a:pt x="124" y="3064"/>
                  <a:pt x="148" y="3034"/>
                  <a:pt x="181" y="3024"/>
                </a:cubicBezTo>
                <a:cubicBezTo>
                  <a:pt x="209" y="2996"/>
                  <a:pt x="191" y="3011"/>
                  <a:pt x="242" y="2978"/>
                </a:cubicBezTo>
                <a:cubicBezTo>
                  <a:pt x="250" y="2973"/>
                  <a:pt x="265" y="2963"/>
                  <a:pt x="265" y="2963"/>
                </a:cubicBezTo>
                <a:cubicBezTo>
                  <a:pt x="306" y="2900"/>
                  <a:pt x="277" y="2919"/>
                  <a:pt x="356" y="2910"/>
                </a:cubicBezTo>
                <a:cubicBezTo>
                  <a:pt x="404" y="2893"/>
                  <a:pt x="426" y="2854"/>
                  <a:pt x="462" y="2819"/>
                </a:cubicBezTo>
                <a:cubicBezTo>
                  <a:pt x="488" y="2793"/>
                  <a:pt x="532" y="2755"/>
                  <a:pt x="545" y="2720"/>
                </a:cubicBezTo>
                <a:cubicBezTo>
                  <a:pt x="560" y="2678"/>
                  <a:pt x="584" y="2646"/>
                  <a:pt x="621" y="2622"/>
                </a:cubicBezTo>
                <a:cubicBezTo>
                  <a:pt x="646" y="2551"/>
                  <a:pt x="702" y="2493"/>
                  <a:pt x="735" y="2425"/>
                </a:cubicBezTo>
                <a:cubicBezTo>
                  <a:pt x="754" y="2387"/>
                  <a:pt x="732" y="2369"/>
                  <a:pt x="773" y="2341"/>
                </a:cubicBezTo>
                <a:cubicBezTo>
                  <a:pt x="875" y="2187"/>
                  <a:pt x="915" y="2008"/>
                  <a:pt x="970" y="1834"/>
                </a:cubicBezTo>
                <a:cubicBezTo>
                  <a:pt x="996" y="1751"/>
                  <a:pt x="1036" y="1672"/>
                  <a:pt x="1068" y="1591"/>
                </a:cubicBezTo>
                <a:cubicBezTo>
                  <a:pt x="1088" y="1541"/>
                  <a:pt x="1097" y="1489"/>
                  <a:pt x="1121" y="1440"/>
                </a:cubicBezTo>
                <a:cubicBezTo>
                  <a:pt x="1129" y="1404"/>
                  <a:pt x="1135" y="1381"/>
                  <a:pt x="1152" y="1349"/>
                </a:cubicBezTo>
                <a:cubicBezTo>
                  <a:pt x="1153" y="1343"/>
                  <a:pt x="1158" y="1275"/>
                  <a:pt x="1167" y="1258"/>
                </a:cubicBezTo>
                <a:cubicBezTo>
                  <a:pt x="1186" y="1224"/>
                  <a:pt x="1218" y="1197"/>
                  <a:pt x="1235" y="1159"/>
                </a:cubicBezTo>
                <a:cubicBezTo>
                  <a:pt x="1256" y="1110"/>
                  <a:pt x="1275" y="1068"/>
                  <a:pt x="1303" y="1023"/>
                </a:cubicBezTo>
                <a:cubicBezTo>
                  <a:pt x="1325" y="988"/>
                  <a:pt x="1313" y="998"/>
                  <a:pt x="1326" y="962"/>
                </a:cubicBezTo>
                <a:cubicBezTo>
                  <a:pt x="1351" y="893"/>
                  <a:pt x="1380" y="825"/>
                  <a:pt x="1424" y="765"/>
                </a:cubicBezTo>
                <a:cubicBezTo>
                  <a:pt x="1438" y="727"/>
                  <a:pt x="1454" y="688"/>
                  <a:pt x="1470" y="651"/>
                </a:cubicBezTo>
                <a:cubicBezTo>
                  <a:pt x="1491" y="605"/>
                  <a:pt x="1529" y="568"/>
                  <a:pt x="1553" y="523"/>
                </a:cubicBezTo>
                <a:cubicBezTo>
                  <a:pt x="1609" y="417"/>
                  <a:pt x="1574" y="458"/>
                  <a:pt x="1621" y="409"/>
                </a:cubicBezTo>
                <a:cubicBezTo>
                  <a:pt x="1641" y="363"/>
                  <a:pt x="1665" y="333"/>
                  <a:pt x="1697" y="295"/>
                </a:cubicBezTo>
                <a:cubicBezTo>
                  <a:pt x="1703" y="288"/>
                  <a:pt x="1720" y="256"/>
                  <a:pt x="1728" y="250"/>
                </a:cubicBezTo>
                <a:cubicBezTo>
                  <a:pt x="1753" y="230"/>
                  <a:pt x="1784" y="214"/>
                  <a:pt x="1811" y="197"/>
                </a:cubicBezTo>
                <a:cubicBezTo>
                  <a:pt x="1822" y="190"/>
                  <a:pt x="1830" y="179"/>
                  <a:pt x="1841" y="174"/>
                </a:cubicBezTo>
                <a:cubicBezTo>
                  <a:pt x="1851" y="169"/>
                  <a:pt x="1918" y="160"/>
                  <a:pt x="1925" y="159"/>
                </a:cubicBezTo>
                <a:cubicBezTo>
                  <a:pt x="1952" y="149"/>
                  <a:pt x="1966" y="132"/>
                  <a:pt x="1993" y="121"/>
                </a:cubicBezTo>
                <a:cubicBezTo>
                  <a:pt x="2035" y="103"/>
                  <a:pt x="2071" y="95"/>
                  <a:pt x="2114" y="83"/>
                </a:cubicBezTo>
                <a:cubicBezTo>
                  <a:pt x="2175" y="43"/>
                  <a:pt x="2103" y="85"/>
                  <a:pt x="2251" y="60"/>
                </a:cubicBezTo>
                <a:cubicBezTo>
                  <a:pt x="2260" y="59"/>
                  <a:pt x="2265" y="48"/>
                  <a:pt x="2273" y="45"/>
                </a:cubicBezTo>
                <a:cubicBezTo>
                  <a:pt x="2281" y="43"/>
                  <a:pt x="2371" y="31"/>
                  <a:pt x="2379" y="30"/>
                </a:cubicBezTo>
                <a:cubicBezTo>
                  <a:pt x="2406" y="12"/>
                  <a:pt x="2431" y="7"/>
                  <a:pt x="2463" y="0"/>
                </a:cubicBezTo>
                <a:cubicBezTo>
                  <a:pt x="2488" y="2"/>
                  <a:pt x="2514" y="1"/>
                  <a:pt x="2539" y="7"/>
                </a:cubicBezTo>
                <a:cubicBezTo>
                  <a:pt x="2548" y="9"/>
                  <a:pt x="2553" y="18"/>
                  <a:pt x="2561" y="22"/>
                </a:cubicBezTo>
                <a:cubicBezTo>
                  <a:pt x="2584" y="34"/>
                  <a:pt x="2614" y="34"/>
                  <a:pt x="2637" y="37"/>
                </a:cubicBezTo>
                <a:cubicBezTo>
                  <a:pt x="2663" y="55"/>
                  <a:pt x="2683" y="60"/>
                  <a:pt x="2713" y="68"/>
                </a:cubicBezTo>
                <a:cubicBezTo>
                  <a:pt x="2728" y="78"/>
                  <a:pt x="2754" y="94"/>
                  <a:pt x="2766" y="106"/>
                </a:cubicBezTo>
                <a:cubicBezTo>
                  <a:pt x="2772" y="112"/>
                  <a:pt x="2773" y="124"/>
                  <a:pt x="2781" y="128"/>
                </a:cubicBezTo>
                <a:cubicBezTo>
                  <a:pt x="2792" y="134"/>
                  <a:pt x="2806" y="133"/>
                  <a:pt x="2819" y="136"/>
                </a:cubicBezTo>
                <a:cubicBezTo>
                  <a:pt x="2848" y="174"/>
                  <a:pt x="2883" y="198"/>
                  <a:pt x="2925" y="219"/>
                </a:cubicBezTo>
                <a:cubicBezTo>
                  <a:pt x="2938" y="233"/>
                  <a:pt x="2963" y="259"/>
                  <a:pt x="2971" y="272"/>
                </a:cubicBezTo>
                <a:cubicBezTo>
                  <a:pt x="2988" y="299"/>
                  <a:pt x="2992" y="336"/>
                  <a:pt x="3008" y="363"/>
                </a:cubicBezTo>
                <a:cubicBezTo>
                  <a:pt x="3025" y="393"/>
                  <a:pt x="3062" y="425"/>
                  <a:pt x="3084" y="447"/>
                </a:cubicBezTo>
                <a:cubicBezTo>
                  <a:pt x="3092" y="455"/>
                  <a:pt x="3092" y="468"/>
                  <a:pt x="3099" y="477"/>
                </a:cubicBezTo>
                <a:cubicBezTo>
                  <a:pt x="3123" y="510"/>
                  <a:pt x="3140" y="532"/>
                  <a:pt x="3175" y="553"/>
                </a:cubicBezTo>
                <a:cubicBezTo>
                  <a:pt x="3208" y="595"/>
                  <a:pt x="3247" y="627"/>
                  <a:pt x="3289" y="659"/>
                </a:cubicBezTo>
                <a:cubicBezTo>
                  <a:pt x="3334" y="731"/>
                  <a:pt x="3352" y="809"/>
                  <a:pt x="3387" y="886"/>
                </a:cubicBezTo>
                <a:cubicBezTo>
                  <a:pt x="3398" y="910"/>
                  <a:pt x="3414" y="931"/>
                  <a:pt x="3425" y="955"/>
                </a:cubicBezTo>
                <a:cubicBezTo>
                  <a:pt x="3433" y="992"/>
                  <a:pt x="3431" y="1034"/>
                  <a:pt x="3448" y="1068"/>
                </a:cubicBezTo>
                <a:cubicBezTo>
                  <a:pt x="3467" y="1106"/>
                  <a:pt x="3498" y="1137"/>
                  <a:pt x="3516" y="1174"/>
                </a:cubicBezTo>
                <a:cubicBezTo>
                  <a:pt x="3589" y="1320"/>
                  <a:pt x="3690" y="1452"/>
                  <a:pt x="3774" y="1591"/>
                </a:cubicBezTo>
                <a:cubicBezTo>
                  <a:pt x="3811" y="1723"/>
                  <a:pt x="3900" y="1852"/>
                  <a:pt x="3956" y="1978"/>
                </a:cubicBezTo>
                <a:cubicBezTo>
                  <a:pt x="3976" y="2023"/>
                  <a:pt x="4017" y="2055"/>
                  <a:pt x="4039" y="2099"/>
                </a:cubicBezTo>
                <a:cubicBezTo>
                  <a:pt x="4061" y="2144"/>
                  <a:pt x="4087" y="2207"/>
                  <a:pt x="4130" y="2235"/>
                </a:cubicBezTo>
                <a:cubicBezTo>
                  <a:pt x="4155" y="2298"/>
                  <a:pt x="4197" y="2330"/>
                  <a:pt x="4236" y="2387"/>
                </a:cubicBezTo>
                <a:cubicBezTo>
                  <a:pt x="4279" y="2450"/>
                  <a:pt x="4319" y="2498"/>
                  <a:pt x="4388" y="2531"/>
                </a:cubicBezTo>
                <a:cubicBezTo>
                  <a:pt x="4411" y="2528"/>
                  <a:pt x="4436" y="2533"/>
                  <a:pt x="4456" y="2523"/>
                </a:cubicBezTo>
                <a:cubicBezTo>
                  <a:pt x="4464" y="2519"/>
                  <a:pt x="4441" y="2512"/>
                  <a:pt x="4433" y="2508"/>
                </a:cubicBezTo>
                <a:cubicBezTo>
                  <a:pt x="4421" y="2502"/>
                  <a:pt x="4407" y="2500"/>
                  <a:pt x="4395" y="2493"/>
                </a:cubicBezTo>
                <a:cubicBezTo>
                  <a:pt x="4358" y="2471"/>
                  <a:pt x="4289" y="2395"/>
                  <a:pt x="4274" y="2379"/>
                </a:cubicBezTo>
                <a:cubicBezTo>
                  <a:pt x="4256" y="2361"/>
                  <a:pt x="4245" y="2338"/>
                  <a:pt x="4229" y="2319"/>
                </a:cubicBezTo>
                <a:cubicBezTo>
                  <a:pt x="4125" y="2200"/>
                  <a:pt x="4025" y="2077"/>
                  <a:pt x="3933" y="1947"/>
                </a:cubicBezTo>
                <a:cubicBezTo>
                  <a:pt x="3900" y="1901"/>
                  <a:pt x="3875" y="1854"/>
                  <a:pt x="3850" y="1803"/>
                </a:cubicBezTo>
                <a:cubicBezTo>
                  <a:pt x="3839" y="1780"/>
                  <a:pt x="3812" y="1735"/>
                  <a:pt x="3812" y="1735"/>
                </a:cubicBezTo>
                <a:lnTo>
                  <a:pt x="1000" y="1432"/>
                </a:lnTo>
                <a:lnTo>
                  <a:pt x="1432" y="1624"/>
                </a:lnTo>
                <a:lnTo>
                  <a:pt x="1192" y="1432"/>
                </a:lnTo>
              </a:path>
            </a:pathLst>
          </a:custGeom>
          <a:noFill/>
          <a:ln w="9525" cap="flat" cmpd="sng">
            <a:noFill/>
            <a:prstDash val="solid"/>
            <a:round/>
            <a:headEnd/>
            <a:tailEnd/>
          </a:ln>
          <a:effectLst/>
        </p:spPr>
        <p:txBody>
          <a:bodyPr anchor="ctr"/>
          <a:lstStyle/>
          <a:p>
            <a:endParaRPr lang="en-US"/>
          </a:p>
        </p:txBody>
      </p:sp>
      <p:sp>
        <p:nvSpPr>
          <p:cNvPr id="99332" name="Freeform 4"/>
          <p:cNvSpPr>
            <a:spLocks/>
          </p:cNvSpPr>
          <p:nvPr/>
        </p:nvSpPr>
        <p:spPr bwMode="auto">
          <a:xfrm>
            <a:off x="300038" y="4267200"/>
            <a:ext cx="1516062" cy="2146300"/>
          </a:xfrm>
          <a:custGeom>
            <a:avLst/>
            <a:gdLst/>
            <a:ahLst/>
            <a:cxnLst>
              <a:cxn ang="0">
                <a:pos x="0" y="1352"/>
              </a:cxn>
              <a:cxn ang="0">
                <a:pos x="198" y="1344"/>
              </a:cxn>
              <a:cxn ang="0">
                <a:pos x="243" y="1321"/>
              </a:cxn>
              <a:cxn ang="0">
                <a:pos x="349" y="1291"/>
              </a:cxn>
              <a:cxn ang="0">
                <a:pos x="402" y="1238"/>
              </a:cxn>
              <a:cxn ang="0">
                <a:pos x="486" y="1162"/>
              </a:cxn>
              <a:cxn ang="0">
                <a:pos x="622" y="1041"/>
              </a:cxn>
              <a:cxn ang="0">
                <a:pos x="667" y="1011"/>
              </a:cxn>
              <a:cxn ang="0">
                <a:pos x="683" y="988"/>
              </a:cxn>
              <a:cxn ang="0">
                <a:pos x="751" y="927"/>
              </a:cxn>
              <a:cxn ang="0">
                <a:pos x="804" y="851"/>
              </a:cxn>
              <a:cxn ang="0">
                <a:pos x="849" y="753"/>
              </a:cxn>
              <a:cxn ang="0">
                <a:pos x="895" y="662"/>
              </a:cxn>
              <a:cxn ang="0">
                <a:pos x="902" y="639"/>
              </a:cxn>
              <a:cxn ang="0">
                <a:pos x="918" y="624"/>
              </a:cxn>
              <a:cxn ang="0">
                <a:pos x="955" y="548"/>
              </a:cxn>
              <a:cxn ang="0">
                <a:pos x="435" y="0"/>
              </a:cxn>
            </a:cxnLst>
            <a:rect l="0" t="0" r="r" b="b"/>
            <a:pathLst>
              <a:path w="955" h="1352">
                <a:moveTo>
                  <a:pt x="0" y="1352"/>
                </a:moveTo>
                <a:cubicBezTo>
                  <a:pt x="66" y="1349"/>
                  <a:pt x="132" y="1349"/>
                  <a:pt x="198" y="1344"/>
                </a:cubicBezTo>
                <a:cubicBezTo>
                  <a:pt x="217" y="1343"/>
                  <a:pt x="227" y="1329"/>
                  <a:pt x="243" y="1321"/>
                </a:cubicBezTo>
                <a:cubicBezTo>
                  <a:pt x="276" y="1305"/>
                  <a:pt x="315" y="1303"/>
                  <a:pt x="349" y="1291"/>
                </a:cubicBezTo>
                <a:cubicBezTo>
                  <a:pt x="383" y="1238"/>
                  <a:pt x="361" y="1250"/>
                  <a:pt x="402" y="1238"/>
                </a:cubicBezTo>
                <a:cubicBezTo>
                  <a:pt x="435" y="1217"/>
                  <a:pt x="452" y="1184"/>
                  <a:pt x="486" y="1162"/>
                </a:cubicBezTo>
                <a:cubicBezTo>
                  <a:pt x="517" y="1114"/>
                  <a:pt x="566" y="1058"/>
                  <a:pt x="622" y="1041"/>
                </a:cubicBezTo>
                <a:cubicBezTo>
                  <a:pt x="659" y="984"/>
                  <a:pt x="610" y="1048"/>
                  <a:pt x="667" y="1011"/>
                </a:cubicBezTo>
                <a:cubicBezTo>
                  <a:pt x="675" y="1006"/>
                  <a:pt x="676" y="995"/>
                  <a:pt x="683" y="988"/>
                </a:cubicBezTo>
                <a:cubicBezTo>
                  <a:pt x="705" y="966"/>
                  <a:pt x="729" y="949"/>
                  <a:pt x="751" y="927"/>
                </a:cubicBezTo>
                <a:cubicBezTo>
                  <a:pt x="760" y="897"/>
                  <a:pt x="783" y="874"/>
                  <a:pt x="804" y="851"/>
                </a:cubicBezTo>
                <a:cubicBezTo>
                  <a:pt x="816" y="814"/>
                  <a:pt x="827" y="786"/>
                  <a:pt x="849" y="753"/>
                </a:cubicBezTo>
                <a:cubicBezTo>
                  <a:pt x="858" y="711"/>
                  <a:pt x="869" y="696"/>
                  <a:pt x="895" y="662"/>
                </a:cubicBezTo>
                <a:cubicBezTo>
                  <a:pt x="897" y="654"/>
                  <a:pt x="898" y="646"/>
                  <a:pt x="902" y="639"/>
                </a:cubicBezTo>
                <a:cubicBezTo>
                  <a:pt x="906" y="633"/>
                  <a:pt x="915" y="631"/>
                  <a:pt x="918" y="624"/>
                </a:cubicBezTo>
                <a:cubicBezTo>
                  <a:pt x="939" y="575"/>
                  <a:pt x="913" y="596"/>
                  <a:pt x="955" y="548"/>
                </a:cubicBezTo>
                <a:lnTo>
                  <a:pt x="435" y="0"/>
                </a:lnTo>
              </a:path>
            </a:pathLst>
          </a:custGeom>
          <a:noFill/>
          <a:ln w="9525" cap="flat" cmpd="sng">
            <a:noFill/>
            <a:prstDash val="solid"/>
            <a:round/>
            <a:headEnd/>
            <a:tailEnd/>
          </a:ln>
          <a:effectLst/>
        </p:spPr>
        <p:txBody>
          <a:bodyPr anchor="ctr"/>
          <a:lstStyle/>
          <a:p>
            <a:endParaRPr lang="en-US"/>
          </a:p>
        </p:txBody>
      </p:sp>
      <p:sp>
        <p:nvSpPr>
          <p:cNvPr id="99333" name="Freeform 5"/>
          <p:cNvSpPr>
            <a:spLocks/>
          </p:cNvSpPr>
          <p:nvPr/>
        </p:nvSpPr>
        <p:spPr bwMode="auto">
          <a:xfrm>
            <a:off x="215900" y="1209675"/>
            <a:ext cx="4006850" cy="5227638"/>
          </a:xfrm>
          <a:custGeom>
            <a:avLst/>
            <a:gdLst/>
            <a:ahLst/>
            <a:cxnLst>
              <a:cxn ang="0">
                <a:pos x="0" y="3293"/>
              </a:cxn>
              <a:cxn ang="0">
                <a:pos x="516" y="3270"/>
              </a:cxn>
              <a:cxn ang="0">
                <a:pos x="607" y="3240"/>
              </a:cxn>
              <a:cxn ang="0">
                <a:pos x="667" y="3202"/>
              </a:cxn>
              <a:cxn ang="0">
                <a:pos x="720" y="3134"/>
              </a:cxn>
              <a:cxn ang="0">
                <a:pos x="751" y="3065"/>
              </a:cxn>
              <a:cxn ang="0">
                <a:pos x="789" y="3020"/>
              </a:cxn>
              <a:cxn ang="0">
                <a:pos x="872" y="2883"/>
              </a:cxn>
              <a:cxn ang="0">
                <a:pos x="948" y="2717"/>
              </a:cxn>
              <a:cxn ang="0">
                <a:pos x="993" y="2459"/>
              </a:cxn>
              <a:cxn ang="0">
                <a:pos x="1024" y="2323"/>
              </a:cxn>
              <a:cxn ang="0">
                <a:pos x="1031" y="2209"/>
              </a:cxn>
              <a:cxn ang="0">
                <a:pos x="1077" y="2080"/>
              </a:cxn>
              <a:cxn ang="0">
                <a:pos x="1130" y="1913"/>
              </a:cxn>
              <a:cxn ang="0">
                <a:pos x="1198" y="1754"/>
              </a:cxn>
              <a:cxn ang="0">
                <a:pos x="1228" y="1678"/>
              </a:cxn>
              <a:cxn ang="0">
                <a:pos x="1243" y="1504"/>
              </a:cxn>
              <a:cxn ang="0">
                <a:pos x="1281" y="1413"/>
              </a:cxn>
              <a:cxn ang="0">
                <a:pos x="1395" y="1155"/>
              </a:cxn>
              <a:cxn ang="0">
                <a:pos x="1456" y="1027"/>
              </a:cxn>
              <a:cxn ang="0">
                <a:pos x="1524" y="928"/>
              </a:cxn>
              <a:cxn ang="0">
                <a:pos x="1584" y="761"/>
              </a:cxn>
              <a:cxn ang="0">
                <a:pos x="1630" y="670"/>
              </a:cxn>
              <a:cxn ang="0">
                <a:pos x="1713" y="504"/>
              </a:cxn>
              <a:cxn ang="0">
                <a:pos x="1781" y="405"/>
              </a:cxn>
              <a:cxn ang="0">
                <a:pos x="1835" y="375"/>
              </a:cxn>
              <a:cxn ang="0">
                <a:pos x="1880" y="345"/>
              </a:cxn>
              <a:cxn ang="0">
                <a:pos x="1941" y="322"/>
              </a:cxn>
              <a:cxn ang="0">
                <a:pos x="2032" y="254"/>
              </a:cxn>
              <a:cxn ang="0">
                <a:pos x="2069" y="208"/>
              </a:cxn>
              <a:cxn ang="0">
                <a:pos x="2115" y="170"/>
              </a:cxn>
              <a:cxn ang="0">
                <a:pos x="2289" y="34"/>
              </a:cxn>
              <a:cxn ang="0">
                <a:pos x="2448" y="19"/>
              </a:cxn>
              <a:cxn ang="0">
                <a:pos x="2524" y="3"/>
              </a:cxn>
              <a:cxn ang="0">
                <a:pos x="584" y="1110"/>
              </a:cxn>
            </a:cxnLst>
            <a:rect l="0" t="0" r="r" b="b"/>
            <a:pathLst>
              <a:path w="2524" h="3293">
                <a:moveTo>
                  <a:pt x="0" y="3293"/>
                </a:moveTo>
                <a:cubicBezTo>
                  <a:pt x="179" y="3284"/>
                  <a:pt x="332" y="3275"/>
                  <a:pt x="516" y="3270"/>
                </a:cubicBezTo>
                <a:cubicBezTo>
                  <a:pt x="554" y="3263"/>
                  <a:pt x="572" y="3251"/>
                  <a:pt x="607" y="3240"/>
                </a:cubicBezTo>
                <a:cubicBezTo>
                  <a:pt x="629" y="3225"/>
                  <a:pt x="641" y="3210"/>
                  <a:pt x="667" y="3202"/>
                </a:cubicBezTo>
                <a:cubicBezTo>
                  <a:pt x="683" y="3178"/>
                  <a:pt x="704" y="3158"/>
                  <a:pt x="720" y="3134"/>
                </a:cubicBezTo>
                <a:cubicBezTo>
                  <a:pt x="733" y="3114"/>
                  <a:pt x="738" y="3085"/>
                  <a:pt x="751" y="3065"/>
                </a:cubicBezTo>
                <a:cubicBezTo>
                  <a:pt x="762" y="3049"/>
                  <a:pt x="778" y="3036"/>
                  <a:pt x="789" y="3020"/>
                </a:cubicBezTo>
                <a:cubicBezTo>
                  <a:pt x="801" y="2980"/>
                  <a:pt x="843" y="2914"/>
                  <a:pt x="872" y="2883"/>
                </a:cubicBezTo>
                <a:cubicBezTo>
                  <a:pt x="893" y="2826"/>
                  <a:pt x="914" y="2767"/>
                  <a:pt x="948" y="2717"/>
                </a:cubicBezTo>
                <a:cubicBezTo>
                  <a:pt x="957" y="2629"/>
                  <a:pt x="976" y="2545"/>
                  <a:pt x="993" y="2459"/>
                </a:cubicBezTo>
                <a:cubicBezTo>
                  <a:pt x="1002" y="2414"/>
                  <a:pt x="1008" y="2366"/>
                  <a:pt x="1024" y="2323"/>
                </a:cubicBezTo>
                <a:cubicBezTo>
                  <a:pt x="1026" y="2285"/>
                  <a:pt x="1027" y="2247"/>
                  <a:pt x="1031" y="2209"/>
                </a:cubicBezTo>
                <a:cubicBezTo>
                  <a:pt x="1036" y="2166"/>
                  <a:pt x="1066" y="2122"/>
                  <a:pt x="1077" y="2080"/>
                </a:cubicBezTo>
                <a:cubicBezTo>
                  <a:pt x="1093" y="2022"/>
                  <a:pt x="1106" y="1968"/>
                  <a:pt x="1130" y="1913"/>
                </a:cubicBezTo>
                <a:cubicBezTo>
                  <a:pt x="1154" y="1858"/>
                  <a:pt x="1161" y="1803"/>
                  <a:pt x="1198" y="1754"/>
                </a:cubicBezTo>
                <a:cubicBezTo>
                  <a:pt x="1206" y="1720"/>
                  <a:pt x="1220" y="1712"/>
                  <a:pt x="1228" y="1678"/>
                </a:cubicBezTo>
                <a:cubicBezTo>
                  <a:pt x="1233" y="1620"/>
                  <a:pt x="1236" y="1562"/>
                  <a:pt x="1243" y="1504"/>
                </a:cubicBezTo>
                <a:cubicBezTo>
                  <a:pt x="1247" y="1471"/>
                  <a:pt x="1281" y="1413"/>
                  <a:pt x="1281" y="1413"/>
                </a:cubicBezTo>
                <a:cubicBezTo>
                  <a:pt x="1298" y="1332"/>
                  <a:pt x="1337" y="1216"/>
                  <a:pt x="1395" y="1155"/>
                </a:cubicBezTo>
                <a:cubicBezTo>
                  <a:pt x="1411" y="1110"/>
                  <a:pt x="1436" y="1071"/>
                  <a:pt x="1456" y="1027"/>
                </a:cubicBezTo>
                <a:cubicBezTo>
                  <a:pt x="1475" y="986"/>
                  <a:pt x="1486" y="953"/>
                  <a:pt x="1524" y="928"/>
                </a:cubicBezTo>
                <a:cubicBezTo>
                  <a:pt x="1541" y="872"/>
                  <a:pt x="1559" y="814"/>
                  <a:pt x="1584" y="761"/>
                </a:cubicBezTo>
                <a:cubicBezTo>
                  <a:pt x="1599" y="730"/>
                  <a:pt x="1620" y="702"/>
                  <a:pt x="1630" y="670"/>
                </a:cubicBezTo>
                <a:cubicBezTo>
                  <a:pt x="1648" y="614"/>
                  <a:pt x="1671" y="546"/>
                  <a:pt x="1713" y="504"/>
                </a:cubicBezTo>
                <a:cubicBezTo>
                  <a:pt x="1728" y="472"/>
                  <a:pt x="1753" y="428"/>
                  <a:pt x="1781" y="405"/>
                </a:cubicBezTo>
                <a:cubicBezTo>
                  <a:pt x="1797" y="392"/>
                  <a:pt x="1819" y="388"/>
                  <a:pt x="1835" y="375"/>
                </a:cubicBezTo>
                <a:cubicBezTo>
                  <a:pt x="1873" y="343"/>
                  <a:pt x="1839" y="357"/>
                  <a:pt x="1880" y="345"/>
                </a:cubicBezTo>
                <a:cubicBezTo>
                  <a:pt x="1953" y="294"/>
                  <a:pt x="1840" y="368"/>
                  <a:pt x="1941" y="322"/>
                </a:cubicBezTo>
                <a:cubicBezTo>
                  <a:pt x="1971" y="308"/>
                  <a:pt x="2006" y="275"/>
                  <a:pt x="2032" y="254"/>
                </a:cubicBezTo>
                <a:cubicBezTo>
                  <a:pt x="2047" y="242"/>
                  <a:pt x="2057" y="222"/>
                  <a:pt x="2069" y="208"/>
                </a:cubicBezTo>
                <a:cubicBezTo>
                  <a:pt x="2083" y="192"/>
                  <a:pt x="2099" y="184"/>
                  <a:pt x="2115" y="170"/>
                </a:cubicBezTo>
                <a:cubicBezTo>
                  <a:pt x="2173" y="117"/>
                  <a:pt x="2215" y="70"/>
                  <a:pt x="2289" y="34"/>
                </a:cubicBezTo>
                <a:cubicBezTo>
                  <a:pt x="2337" y="10"/>
                  <a:pt x="2395" y="22"/>
                  <a:pt x="2448" y="19"/>
                </a:cubicBezTo>
                <a:cubicBezTo>
                  <a:pt x="2503" y="0"/>
                  <a:pt x="2478" y="3"/>
                  <a:pt x="2524" y="3"/>
                </a:cubicBezTo>
                <a:lnTo>
                  <a:pt x="584" y="1110"/>
                </a:lnTo>
              </a:path>
            </a:pathLst>
          </a:custGeom>
          <a:noFill/>
          <a:ln w="9525" cap="flat" cmpd="sng">
            <a:noFill/>
            <a:prstDash val="solid"/>
            <a:round/>
            <a:headEnd/>
            <a:tailEnd/>
          </a:ln>
          <a:effectLst/>
        </p:spPr>
        <p:txBody>
          <a:bodyPr anchor="ctr"/>
          <a:lstStyle/>
          <a:p>
            <a:endParaRPr lang="en-US"/>
          </a:p>
        </p:txBody>
      </p:sp>
      <p:sp>
        <p:nvSpPr>
          <p:cNvPr id="99334" name="Freeform 6"/>
          <p:cNvSpPr>
            <a:spLocks/>
          </p:cNvSpPr>
          <p:nvPr/>
        </p:nvSpPr>
        <p:spPr bwMode="auto">
          <a:xfrm>
            <a:off x="481013" y="1362075"/>
            <a:ext cx="7916862" cy="5113338"/>
          </a:xfrm>
          <a:custGeom>
            <a:avLst/>
            <a:gdLst/>
            <a:ahLst/>
            <a:cxnLst>
              <a:cxn ang="0">
                <a:pos x="0" y="3212"/>
              </a:cxn>
              <a:cxn ang="0">
                <a:pos x="538" y="3204"/>
              </a:cxn>
              <a:cxn ang="0">
                <a:pos x="599" y="3182"/>
              </a:cxn>
              <a:cxn ang="0">
                <a:pos x="675" y="3129"/>
              </a:cxn>
              <a:cxn ang="0">
                <a:pos x="841" y="2901"/>
              </a:cxn>
              <a:cxn ang="0">
                <a:pos x="887" y="2772"/>
              </a:cxn>
              <a:cxn ang="0">
                <a:pos x="985" y="2462"/>
              </a:cxn>
              <a:cxn ang="0">
                <a:pos x="1023" y="2310"/>
              </a:cxn>
              <a:cxn ang="0">
                <a:pos x="1054" y="2204"/>
              </a:cxn>
              <a:cxn ang="0">
                <a:pos x="1076" y="2083"/>
              </a:cxn>
              <a:cxn ang="0">
                <a:pos x="1092" y="2052"/>
              </a:cxn>
              <a:cxn ang="0">
                <a:pos x="1137" y="1908"/>
              </a:cxn>
              <a:cxn ang="0">
                <a:pos x="1243" y="1438"/>
              </a:cxn>
              <a:cxn ang="0">
                <a:pos x="1319" y="1188"/>
              </a:cxn>
              <a:cxn ang="0">
                <a:pos x="1349" y="1052"/>
              </a:cxn>
              <a:cxn ang="0">
                <a:pos x="1554" y="688"/>
              </a:cxn>
              <a:cxn ang="0">
                <a:pos x="1645" y="544"/>
              </a:cxn>
              <a:cxn ang="0">
                <a:pos x="1690" y="476"/>
              </a:cxn>
              <a:cxn ang="0">
                <a:pos x="1705" y="453"/>
              </a:cxn>
              <a:cxn ang="0">
                <a:pos x="1736" y="294"/>
              </a:cxn>
              <a:cxn ang="0">
                <a:pos x="1758" y="271"/>
              </a:cxn>
              <a:cxn ang="0">
                <a:pos x="1796" y="203"/>
              </a:cxn>
              <a:cxn ang="0">
                <a:pos x="1812" y="180"/>
              </a:cxn>
              <a:cxn ang="0">
                <a:pos x="1842" y="105"/>
              </a:cxn>
              <a:cxn ang="0">
                <a:pos x="2046" y="29"/>
              </a:cxn>
              <a:cxn ang="0">
                <a:pos x="2190" y="29"/>
              </a:cxn>
              <a:cxn ang="0">
                <a:pos x="2206" y="59"/>
              </a:cxn>
              <a:cxn ang="0">
                <a:pos x="2228" y="74"/>
              </a:cxn>
              <a:cxn ang="0">
                <a:pos x="2236" y="97"/>
              </a:cxn>
              <a:cxn ang="0">
                <a:pos x="2319" y="120"/>
              </a:cxn>
              <a:cxn ang="0">
                <a:pos x="2539" y="271"/>
              </a:cxn>
              <a:cxn ang="0">
                <a:pos x="2744" y="514"/>
              </a:cxn>
              <a:cxn ang="0">
                <a:pos x="2789" y="620"/>
              </a:cxn>
              <a:cxn ang="0">
                <a:pos x="2835" y="703"/>
              </a:cxn>
              <a:cxn ang="0">
                <a:pos x="2979" y="862"/>
              </a:cxn>
              <a:cxn ang="0">
                <a:pos x="3206" y="1401"/>
              </a:cxn>
              <a:cxn ang="0">
                <a:pos x="3221" y="1499"/>
              </a:cxn>
              <a:cxn ang="0">
                <a:pos x="3358" y="1726"/>
              </a:cxn>
              <a:cxn ang="0">
                <a:pos x="3456" y="1916"/>
              </a:cxn>
              <a:cxn ang="0">
                <a:pos x="3570" y="2136"/>
              </a:cxn>
              <a:cxn ang="0">
                <a:pos x="3850" y="2386"/>
              </a:cxn>
              <a:cxn ang="0">
                <a:pos x="3918" y="2697"/>
              </a:cxn>
              <a:cxn ang="0">
                <a:pos x="4146" y="2878"/>
              </a:cxn>
              <a:cxn ang="0">
                <a:pos x="4714" y="3136"/>
              </a:cxn>
              <a:cxn ang="0">
                <a:pos x="4934" y="3129"/>
              </a:cxn>
              <a:cxn ang="0">
                <a:pos x="4987" y="3106"/>
              </a:cxn>
              <a:cxn ang="0">
                <a:pos x="2769" y="1782"/>
              </a:cxn>
            </a:cxnLst>
            <a:rect l="0" t="0" r="r" b="b"/>
            <a:pathLst>
              <a:path w="4987" h="3221">
                <a:moveTo>
                  <a:pt x="0" y="3212"/>
                </a:moveTo>
                <a:cubicBezTo>
                  <a:pt x="179" y="3206"/>
                  <a:pt x="361" y="3221"/>
                  <a:pt x="538" y="3204"/>
                </a:cubicBezTo>
                <a:cubicBezTo>
                  <a:pt x="595" y="3167"/>
                  <a:pt x="519" y="3212"/>
                  <a:pt x="599" y="3182"/>
                </a:cubicBezTo>
                <a:cubicBezTo>
                  <a:pt x="625" y="3172"/>
                  <a:pt x="646" y="3143"/>
                  <a:pt x="675" y="3129"/>
                </a:cubicBezTo>
                <a:cubicBezTo>
                  <a:pt x="751" y="3047"/>
                  <a:pt x="785" y="2997"/>
                  <a:pt x="841" y="2901"/>
                </a:cubicBezTo>
                <a:cubicBezTo>
                  <a:pt x="853" y="2857"/>
                  <a:pt x="867" y="2813"/>
                  <a:pt x="887" y="2772"/>
                </a:cubicBezTo>
                <a:cubicBezTo>
                  <a:pt x="905" y="2675"/>
                  <a:pt x="931" y="2541"/>
                  <a:pt x="985" y="2462"/>
                </a:cubicBezTo>
                <a:cubicBezTo>
                  <a:pt x="993" y="2408"/>
                  <a:pt x="1007" y="2361"/>
                  <a:pt x="1023" y="2310"/>
                </a:cubicBezTo>
                <a:cubicBezTo>
                  <a:pt x="1035" y="2272"/>
                  <a:pt x="1035" y="2240"/>
                  <a:pt x="1054" y="2204"/>
                </a:cubicBezTo>
                <a:cubicBezTo>
                  <a:pt x="1063" y="2165"/>
                  <a:pt x="1064" y="2121"/>
                  <a:pt x="1076" y="2083"/>
                </a:cubicBezTo>
                <a:cubicBezTo>
                  <a:pt x="1079" y="2072"/>
                  <a:pt x="1088" y="2063"/>
                  <a:pt x="1092" y="2052"/>
                </a:cubicBezTo>
                <a:cubicBezTo>
                  <a:pt x="1111" y="2006"/>
                  <a:pt x="1121" y="1955"/>
                  <a:pt x="1137" y="1908"/>
                </a:cubicBezTo>
                <a:cubicBezTo>
                  <a:pt x="1158" y="1748"/>
                  <a:pt x="1208" y="1595"/>
                  <a:pt x="1243" y="1438"/>
                </a:cubicBezTo>
                <a:cubicBezTo>
                  <a:pt x="1256" y="1379"/>
                  <a:pt x="1286" y="1239"/>
                  <a:pt x="1319" y="1188"/>
                </a:cubicBezTo>
                <a:cubicBezTo>
                  <a:pt x="1333" y="1144"/>
                  <a:pt x="1329" y="1094"/>
                  <a:pt x="1349" y="1052"/>
                </a:cubicBezTo>
                <a:cubicBezTo>
                  <a:pt x="1408" y="925"/>
                  <a:pt x="1481" y="807"/>
                  <a:pt x="1554" y="688"/>
                </a:cubicBezTo>
                <a:cubicBezTo>
                  <a:pt x="1584" y="639"/>
                  <a:pt x="1616" y="593"/>
                  <a:pt x="1645" y="544"/>
                </a:cubicBezTo>
                <a:cubicBezTo>
                  <a:pt x="1659" y="521"/>
                  <a:pt x="1675" y="499"/>
                  <a:pt x="1690" y="476"/>
                </a:cubicBezTo>
                <a:cubicBezTo>
                  <a:pt x="1695" y="468"/>
                  <a:pt x="1705" y="453"/>
                  <a:pt x="1705" y="453"/>
                </a:cubicBezTo>
                <a:cubicBezTo>
                  <a:pt x="1715" y="400"/>
                  <a:pt x="1721" y="346"/>
                  <a:pt x="1736" y="294"/>
                </a:cubicBezTo>
                <a:cubicBezTo>
                  <a:pt x="1739" y="284"/>
                  <a:pt x="1752" y="280"/>
                  <a:pt x="1758" y="271"/>
                </a:cubicBezTo>
                <a:cubicBezTo>
                  <a:pt x="1772" y="249"/>
                  <a:pt x="1781" y="224"/>
                  <a:pt x="1796" y="203"/>
                </a:cubicBezTo>
                <a:cubicBezTo>
                  <a:pt x="1801" y="195"/>
                  <a:pt x="1807" y="188"/>
                  <a:pt x="1812" y="180"/>
                </a:cubicBezTo>
                <a:cubicBezTo>
                  <a:pt x="1821" y="154"/>
                  <a:pt x="1827" y="128"/>
                  <a:pt x="1842" y="105"/>
                </a:cubicBezTo>
                <a:cubicBezTo>
                  <a:pt x="1880" y="47"/>
                  <a:pt x="1985" y="43"/>
                  <a:pt x="2046" y="29"/>
                </a:cubicBezTo>
                <a:cubicBezTo>
                  <a:pt x="2091" y="0"/>
                  <a:pt x="2141" y="11"/>
                  <a:pt x="2190" y="29"/>
                </a:cubicBezTo>
                <a:cubicBezTo>
                  <a:pt x="2195" y="39"/>
                  <a:pt x="2199" y="50"/>
                  <a:pt x="2206" y="59"/>
                </a:cubicBezTo>
                <a:cubicBezTo>
                  <a:pt x="2212" y="66"/>
                  <a:pt x="2223" y="67"/>
                  <a:pt x="2228" y="74"/>
                </a:cubicBezTo>
                <a:cubicBezTo>
                  <a:pt x="2233" y="80"/>
                  <a:pt x="2229" y="93"/>
                  <a:pt x="2236" y="97"/>
                </a:cubicBezTo>
                <a:cubicBezTo>
                  <a:pt x="2262" y="110"/>
                  <a:pt x="2319" y="120"/>
                  <a:pt x="2319" y="120"/>
                </a:cubicBezTo>
                <a:cubicBezTo>
                  <a:pt x="2403" y="175"/>
                  <a:pt x="2477" y="181"/>
                  <a:pt x="2539" y="271"/>
                </a:cubicBezTo>
                <a:cubicBezTo>
                  <a:pt x="2670" y="240"/>
                  <a:pt x="2708" y="422"/>
                  <a:pt x="2744" y="514"/>
                </a:cubicBezTo>
                <a:cubicBezTo>
                  <a:pt x="2758" y="550"/>
                  <a:pt x="2774" y="585"/>
                  <a:pt x="2789" y="620"/>
                </a:cubicBezTo>
                <a:cubicBezTo>
                  <a:pt x="2804" y="656"/>
                  <a:pt x="2796" y="691"/>
                  <a:pt x="2835" y="703"/>
                </a:cubicBezTo>
                <a:cubicBezTo>
                  <a:pt x="2880" y="759"/>
                  <a:pt x="2922" y="817"/>
                  <a:pt x="2979" y="862"/>
                </a:cubicBezTo>
                <a:cubicBezTo>
                  <a:pt x="3056" y="1037"/>
                  <a:pt x="3143" y="1219"/>
                  <a:pt x="3206" y="1401"/>
                </a:cubicBezTo>
                <a:cubicBezTo>
                  <a:pt x="3188" y="1438"/>
                  <a:pt x="3201" y="1460"/>
                  <a:pt x="3221" y="1499"/>
                </a:cubicBezTo>
                <a:cubicBezTo>
                  <a:pt x="3260" y="1578"/>
                  <a:pt x="3316" y="1649"/>
                  <a:pt x="3358" y="1726"/>
                </a:cubicBezTo>
                <a:cubicBezTo>
                  <a:pt x="3392" y="1789"/>
                  <a:pt x="3423" y="1853"/>
                  <a:pt x="3456" y="1916"/>
                </a:cubicBezTo>
                <a:cubicBezTo>
                  <a:pt x="3466" y="1936"/>
                  <a:pt x="3532" y="2091"/>
                  <a:pt x="3570" y="2136"/>
                </a:cubicBezTo>
                <a:cubicBezTo>
                  <a:pt x="3651" y="2233"/>
                  <a:pt x="3764" y="2296"/>
                  <a:pt x="3850" y="2386"/>
                </a:cubicBezTo>
                <a:cubicBezTo>
                  <a:pt x="3857" y="2501"/>
                  <a:pt x="3868" y="2594"/>
                  <a:pt x="3918" y="2697"/>
                </a:cubicBezTo>
                <a:cubicBezTo>
                  <a:pt x="3944" y="2817"/>
                  <a:pt x="4055" y="2823"/>
                  <a:pt x="4146" y="2878"/>
                </a:cubicBezTo>
                <a:cubicBezTo>
                  <a:pt x="4326" y="2987"/>
                  <a:pt x="4497" y="3118"/>
                  <a:pt x="4714" y="3136"/>
                </a:cubicBezTo>
                <a:cubicBezTo>
                  <a:pt x="4787" y="3134"/>
                  <a:pt x="4861" y="3136"/>
                  <a:pt x="4934" y="3129"/>
                </a:cubicBezTo>
                <a:cubicBezTo>
                  <a:pt x="4952" y="3127"/>
                  <a:pt x="4964" y="3106"/>
                  <a:pt x="4987" y="3106"/>
                </a:cubicBezTo>
                <a:lnTo>
                  <a:pt x="2769" y="1782"/>
                </a:lnTo>
              </a:path>
            </a:pathLst>
          </a:custGeom>
          <a:noFill/>
          <a:ln w="9525" cap="flat" cmpd="sng">
            <a:noFill/>
            <a:prstDash val="solid"/>
            <a:round/>
            <a:headEnd/>
            <a:tailEnd/>
          </a:ln>
          <a:effectLst/>
        </p:spPr>
        <p:txBody>
          <a:bodyPr anchor="ctr"/>
          <a:lstStyle/>
          <a:p>
            <a:endParaRPr lang="en-US"/>
          </a:p>
        </p:txBody>
      </p:sp>
      <p:pic>
        <p:nvPicPr>
          <p:cNvPr id="99335" name="Picture 7" descr="bell%20curve"/>
          <p:cNvPicPr>
            <a:picLocks noChangeAspect="1" noChangeArrowheads="1"/>
          </p:cNvPicPr>
          <p:nvPr/>
        </p:nvPicPr>
        <p:blipFill>
          <a:blip r:embed="rId3" cstate="print"/>
          <a:srcRect/>
          <a:stretch>
            <a:fillRect/>
          </a:stretch>
        </p:blipFill>
        <p:spPr bwMode="auto">
          <a:xfrm>
            <a:off x="609600" y="1600200"/>
            <a:ext cx="8153400" cy="4114800"/>
          </a:xfrm>
          <a:prstGeom prst="rect">
            <a:avLst/>
          </a:prstGeom>
          <a:noFill/>
        </p:spPr>
      </p:pic>
      <p:sp>
        <p:nvSpPr>
          <p:cNvPr id="99336" name="Text Box 8"/>
          <p:cNvSpPr txBox="1">
            <a:spLocks noChangeArrowheads="1"/>
          </p:cNvSpPr>
          <p:nvPr/>
        </p:nvSpPr>
        <p:spPr bwMode="auto">
          <a:xfrm>
            <a:off x="685800" y="1676400"/>
            <a:ext cx="8001000" cy="3140075"/>
          </a:xfrm>
          <a:prstGeom prst="rect">
            <a:avLst/>
          </a:prstGeom>
          <a:noFill/>
          <a:ln w="9525" algn="ctr">
            <a:noFill/>
            <a:miter lim="800000"/>
            <a:headEnd/>
            <a:tailEnd/>
          </a:ln>
          <a:effectLst/>
        </p:spPr>
        <p:txBody>
          <a:bodyPr>
            <a:spAutoFit/>
          </a:bodyPr>
          <a:lstStyle/>
          <a:p>
            <a:pPr>
              <a:spcBef>
                <a:spcPct val="50000"/>
              </a:spcBef>
            </a:pPr>
            <a:r>
              <a:rPr lang="en-US" sz="2000" dirty="0">
                <a:solidFill>
                  <a:srgbClr val="000000"/>
                </a:solidFill>
              </a:rPr>
              <a:t>K – 6 months					K + 6 months</a:t>
            </a:r>
          </a:p>
          <a:p>
            <a:pPr>
              <a:spcBef>
                <a:spcPct val="50000"/>
              </a:spcBef>
            </a:pPr>
            <a:endParaRPr lang="en-US" sz="2000" dirty="0">
              <a:solidFill>
                <a:srgbClr val="000000"/>
              </a:solidFill>
            </a:endParaRPr>
          </a:p>
          <a:p>
            <a:pPr>
              <a:spcBef>
                <a:spcPct val="50000"/>
              </a:spcBef>
            </a:pPr>
            <a:r>
              <a:rPr lang="en-US" sz="2000" dirty="0">
                <a:solidFill>
                  <a:srgbClr val="000000"/>
                </a:solidFill>
              </a:rPr>
              <a:t>1</a:t>
            </a:r>
            <a:r>
              <a:rPr lang="en-US" sz="2000" baseline="30000" dirty="0">
                <a:solidFill>
                  <a:srgbClr val="000000"/>
                </a:solidFill>
              </a:rPr>
              <a:t>st</a:t>
            </a:r>
            <a:r>
              <a:rPr lang="en-US" sz="2000" dirty="0">
                <a:solidFill>
                  <a:srgbClr val="000000"/>
                </a:solidFill>
              </a:rPr>
              <a:t> grade – 1 yr					1</a:t>
            </a:r>
            <a:r>
              <a:rPr lang="en-US" sz="2000" baseline="30000" dirty="0">
                <a:solidFill>
                  <a:srgbClr val="000000"/>
                </a:solidFill>
              </a:rPr>
              <a:t>st</a:t>
            </a:r>
            <a:r>
              <a:rPr lang="en-US" sz="2000" dirty="0">
                <a:solidFill>
                  <a:srgbClr val="000000"/>
                </a:solidFill>
              </a:rPr>
              <a:t> grade + 1 yr</a:t>
            </a:r>
          </a:p>
          <a:p>
            <a:pPr>
              <a:spcBef>
                <a:spcPct val="50000"/>
              </a:spcBef>
            </a:pPr>
            <a:endParaRPr lang="en-US" sz="2000" dirty="0">
              <a:solidFill>
                <a:srgbClr val="000000"/>
              </a:solidFill>
            </a:endParaRPr>
          </a:p>
          <a:p>
            <a:pPr>
              <a:spcBef>
                <a:spcPct val="50000"/>
              </a:spcBef>
            </a:pPr>
            <a:r>
              <a:rPr lang="en-US" sz="2000" dirty="0">
                <a:solidFill>
                  <a:srgbClr val="000000"/>
                </a:solidFill>
              </a:rPr>
              <a:t>2</a:t>
            </a:r>
            <a:r>
              <a:rPr lang="en-US" sz="2000" baseline="30000" dirty="0">
                <a:solidFill>
                  <a:srgbClr val="000000"/>
                </a:solidFill>
              </a:rPr>
              <a:t>nd</a:t>
            </a:r>
            <a:r>
              <a:rPr lang="en-US" sz="2000" dirty="0">
                <a:solidFill>
                  <a:srgbClr val="000000"/>
                </a:solidFill>
              </a:rPr>
              <a:t> grade – 1.5 yrs				2</a:t>
            </a:r>
            <a:r>
              <a:rPr lang="en-US" sz="2000" baseline="30000" dirty="0">
                <a:solidFill>
                  <a:srgbClr val="000000"/>
                </a:solidFill>
              </a:rPr>
              <a:t>nd</a:t>
            </a:r>
            <a:r>
              <a:rPr lang="en-US" sz="2000" dirty="0">
                <a:solidFill>
                  <a:srgbClr val="000000"/>
                </a:solidFill>
              </a:rPr>
              <a:t> grade + 1.5 yrs</a:t>
            </a:r>
          </a:p>
          <a:p>
            <a:pPr>
              <a:spcBef>
                <a:spcPct val="50000"/>
              </a:spcBef>
            </a:pPr>
            <a:endParaRPr lang="en-US" sz="2000" dirty="0">
              <a:solidFill>
                <a:srgbClr val="000000"/>
              </a:solidFill>
            </a:endParaRPr>
          </a:p>
          <a:p>
            <a:pPr>
              <a:spcBef>
                <a:spcPct val="50000"/>
              </a:spcBef>
            </a:pPr>
            <a:r>
              <a:rPr lang="en-US" sz="2000" dirty="0">
                <a:solidFill>
                  <a:srgbClr val="000000"/>
                </a:solidFill>
              </a:rPr>
              <a:t>3</a:t>
            </a:r>
            <a:r>
              <a:rPr lang="en-US" sz="2000" baseline="30000" dirty="0">
                <a:solidFill>
                  <a:srgbClr val="000000"/>
                </a:solidFill>
              </a:rPr>
              <a:t>rd</a:t>
            </a:r>
            <a:r>
              <a:rPr lang="en-US" sz="2000" dirty="0">
                <a:solidFill>
                  <a:srgbClr val="000000"/>
                </a:solidFill>
              </a:rPr>
              <a:t> grade – 2 yrs				3</a:t>
            </a:r>
            <a:r>
              <a:rPr lang="en-US" sz="2000" baseline="30000" dirty="0">
                <a:solidFill>
                  <a:srgbClr val="000000"/>
                </a:solidFill>
              </a:rPr>
              <a:t>rd</a:t>
            </a:r>
            <a:r>
              <a:rPr lang="en-US" sz="2000" dirty="0">
                <a:solidFill>
                  <a:srgbClr val="000000"/>
                </a:solidFill>
              </a:rPr>
              <a:t> grade + 2 yrs</a:t>
            </a:r>
          </a:p>
        </p:txBody>
      </p:sp>
      <p:sp>
        <p:nvSpPr>
          <p:cNvPr id="99337" name="Text Box 9"/>
          <p:cNvSpPr txBox="1">
            <a:spLocks noChangeArrowheads="1"/>
          </p:cNvSpPr>
          <p:nvPr/>
        </p:nvSpPr>
        <p:spPr bwMode="auto">
          <a:xfrm>
            <a:off x="762000" y="5715000"/>
            <a:ext cx="7848600" cy="1006475"/>
          </a:xfrm>
          <a:prstGeom prst="rect">
            <a:avLst/>
          </a:prstGeom>
          <a:noFill/>
          <a:ln w="9525" algn="ctr">
            <a:noFill/>
            <a:miter lim="800000"/>
            <a:headEnd/>
            <a:tailEnd/>
          </a:ln>
          <a:effectLst/>
        </p:spPr>
        <p:txBody>
          <a:bodyPr>
            <a:spAutoFit/>
          </a:bodyPr>
          <a:lstStyle/>
          <a:p>
            <a:pPr>
              <a:spcBef>
                <a:spcPct val="50000"/>
              </a:spcBef>
            </a:pPr>
            <a:r>
              <a:rPr lang="en-US" sz="2000" i="1">
                <a:solidFill>
                  <a:schemeClr val="tx2"/>
                </a:solidFill>
              </a:rPr>
              <a:t>4</a:t>
            </a:r>
            <a:r>
              <a:rPr lang="en-US" sz="2000" i="1" baseline="30000">
                <a:solidFill>
                  <a:schemeClr val="tx2"/>
                </a:solidFill>
              </a:rPr>
              <a:t>th</a:t>
            </a:r>
            <a:r>
              <a:rPr lang="en-US" sz="2000" i="1">
                <a:solidFill>
                  <a:schemeClr val="tx2"/>
                </a:solidFill>
              </a:rPr>
              <a:t> grade teachers have to prepare for a span of students that are developmentally 2 years below through 2 years above grade level (and the lower end aren’t usually learning disabled)…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Formative Assessments @ different points of time</a:t>
            </a:r>
            <a:endParaRPr lang="en-US" dirty="0"/>
          </a:p>
        </p:txBody>
      </p:sp>
      <p:sp>
        <p:nvSpPr>
          <p:cNvPr id="3" name="Content Placeholder 2"/>
          <p:cNvSpPr>
            <a:spLocks noGrp="1"/>
          </p:cNvSpPr>
          <p:nvPr>
            <p:ph idx="1"/>
          </p:nvPr>
        </p:nvSpPr>
        <p:spPr/>
        <p:txBody>
          <a:bodyPr/>
          <a:lstStyle/>
          <a:p>
            <a:r>
              <a:rPr lang="en-US" dirty="0" smtClean="0"/>
              <a:t>Looking at a model of daily or every other day assessment (in a rotation fashion) to drive the next day’s instruction?</a:t>
            </a:r>
          </a:p>
          <a:p>
            <a:pPr lvl="1"/>
            <a:r>
              <a:rPr lang="en-US" dirty="0" smtClean="0"/>
              <a:t>Depending on the development of the students in your class – </a:t>
            </a:r>
          </a:p>
          <a:p>
            <a:pPr lvl="1"/>
            <a:r>
              <a:rPr lang="en-US" dirty="0" smtClean="0"/>
              <a:t>Quick assessments that can be done to gather data to drive instruction at the students’ appropriate development level -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body" sz="half" idx="2"/>
          </p:nvPr>
        </p:nvSpPr>
        <p:spPr bwMode="auto">
          <a:xfrm>
            <a:off x="4648200" y="1981200"/>
            <a:ext cx="5029200" cy="4114800"/>
          </a:xfrm>
          <a:noFill/>
          <a:ln>
            <a:miter lim="800000"/>
            <a:headEnd/>
            <a:tailEnd/>
          </a:ln>
        </p:spPr>
        <p:txBody>
          <a:bodyPr vert="horz" wrap="square" lIns="91440" tIns="45720" rIns="91440" bIns="45720" numCol="1" anchor="t" anchorCtr="0" compatLnSpc="1">
            <a:prstTxWarp prst="textNoShape">
              <a:avLst/>
            </a:prstTxWarp>
          </a:bodyPr>
          <a:lstStyle/>
          <a:p>
            <a:pPr marL="533400" indent="-533400">
              <a:spcBef>
                <a:spcPct val="50000"/>
              </a:spcBef>
              <a:buFontTx/>
              <a:buAutoNum type="arabicPeriod" startAt="7"/>
            </a:pPr>
            <a:r>
              <a:rPr lang="en-US" b="1">
                <a:latin typeface="Stone Sans ITC TT-SemiIta" pitchFamily="2" charset="0"/>
              </a:rPr>
              <a:t>Make Inferences Then Draw Conclusions</a:t>
            </a:r>
          </a:p>
          <a:p>
            <a:pPr marL="533400" indent="-533400">
              <a:spcBef>
                <a:spcPct val="50000"/>
              </a:spcBef>
              <a:buFontTx/>
              <a:buAutoNum type="arabicPeriod" startAt="7"/>
            </a:pPr>
            <a:r>
              <a:rPr lang="en-US" b="1">
                <a:latin typeface="Stone Sans ITC TT-SemiIta" pitchFamily="2" charset="0"/>
              </a:rPr>
              <a:t>Summarize and Synthesize</a:t>
            </a:r>
          </a:p>
          <a:p>
            <a:pPr marL="533400" indent="-533400">
              <a:spcBef>
                <a:spcPct val="50000"/>
              </a:spcBef>
              <a:buFontTx/>
              <a:buAutoNum type="arabicPeriod" startAt="7"/>
            </a:pPr>
            <a:r>
              <a:rPr lang="en-US" b="1">
                <a:latin typeface="Stone Sans ITC TT-SemiIta" pitchFamily="2" charset="0"/>
              </a:rPr>
              <a:t>Check Your Understanding</a:t>
            </a:r>
          </a:p>
          <a:p>
            <a:pPr marL="533400" indent="-533400">
              <a:spcBef>
                <a:spcPct val="50000"/>
              </a:spcBef>
              <a:buFontTx/>
              <a:buAutoNum type="arabicPeriod" startAt="7"/>
            </a:pPr>
            <a:r>
              <a:rPr lang="en-US" b="1">
                <a:latin typeface="Stone Sans ITC TT-SemiIta" pitchFamily="2" charset="0"/>
              </a:rPr>
              <a:t>Build Fluency</a:t>
            </a:r>
          </a:p>
          <a:p>
            <a:pPr marL="533400" indent="-533400">
              <a:buFontTx/>
              <a:buNone/>
            </a:pPr>
            <a:endParaRPr lang="en-US">
              <a:latin typeface="Stone Sans OS ITC TT-Semi" pitchFamily="2" charset="0"/>
            </a:endParaRPr>
          </a:p>
        </p:txBody>
      </p:sp>
      <p:sp>
        <p:nvSpPr>
          <p:cNvPr id="93189" name="Text Box 5"/>
          <p:cNvSpPr txBox="1">
            <a:spLocks noGrp="1" noChangeArrowheads="1"/>
          </p:cNvSpPr>
          <p:nvPr>
            <p:ph type="body" sz="half" idx="1"/>
          </p:nvPr>
        </p:nvSpPr>
        <p:spPr bwMode="auto">
          <a:xfrm>
            <a:off x="304800" y="1981200"/>
            <a:ext cx="4191000" cy="41148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spcBef>
                <a:spcPct val="50000"/>
              </a:spcBef>
              <a:buFontTx/>
              <a:buAutoNum type="arabicPeriod"/>
            </a:pPr>
            <a:r>
              <a:rPr lang="en-US" b="1">
                <a:latin typeface="Stone Sans ITC TT-SemiIta" pitchFamily="2" charset="0"/>
              </a:rPr>
              <a:t>Connect to the Text</a:t>
            </a:r>
          </a:p>
          <a:p>
            <a:pPr marL="457200" indent="-457200">
              <a:spcBef>
                <a:spcPct val="50000"/>
              </a:spcBef>
              <a:buFontTx/>
              <a:buAutoNum type="arabicPeriod"/>
            </a:pPr>
            <a:r>
              <a:rPr lang="en-US" b="1">
                <a:latin typeface="Stone Sans ITC TT-SemiIta" pitchFamily="2" charset="0"/>
              </a:rPr>
              <a:t>Ask Questions</a:t>
            </a:r>
          </a:p>
          <a:p>
            <a:pPr marL="457200" indent="-457200">
              <a:spcBef>
                <a:spcPct val="50000"/>
              </a:spcBef>
              <a:buFontTx/>
              <a:buAutoNum type="arabicPeriod"/>
            </a:pPr>
            <a:r>
              <a:rPr lang="en-US" b="1">
                <a:latin typeface="Stone Sans ITC TT-SemiIta" pitchFamily="2" charset="0"/>
              </a:rPr>
              <a:t>Expand Vocabulary</a:t>
            </a:r>
          </a:p>
          <a:p>
            <a:pPr marL="457200" indent="-457200">
              <a:spcBef>
                <a:spcPct val="50000"/>
              </a:spcBef>
              <a:buFontTx/>
              <a:buAutoNum type="arabicPeriod"/>
            </a:pPr>
            <a:r>
              <a:rPr lang="en-US" b="1">
                <a:latin typeface="Stone Sans ITC TT-SemiIta" pitchFamily="2" charset="0"/>
              </a:rPr>
              <a:t>Predict &amp; Prove</a:t>
            </a:r>
          </a:p>
          <a:p>
            <a:pPr marL="457200" indent="-457200">
              <a:spcBef>
                <a:spcPct val="50000"/>
              </a:spcBef>
              <a:buFontTx/>
              <a:buAutoNum type="arabicPeriod"/>
            </a:pPr>
            <a:r>
              <a:rPr lang="en-US" b="1">
                <a:latin typeface="Stone Sans ITC TT-SemiIta" pitchFamily="2" charset="0"/>
              </a:rPr>
              <a:t>Sense It</a:t>
            </a:r>
          </a:p>
          <a:p>
            <a:pPr marL="457200" indent="-457200">
              <a:lnSpc>
                <a:spcPct val="90000"/>
              </a:lnSpc>
              <a:spcBef>
                <a:spcPct val="50000"/>
              </a:spcBef>
              <a:buFontTx/>
              <a:buAutoNum type="arabicPeriod"/>
            </a:pPr>
            <a:r>
              <a:rPr lang="en-US" b="1">
                <a:latin typeface="Stone Sans ITC TT-SemiIta" pitchFamily="2" charset="0"/>
              </a:rPr>
              <a:t>Decide What’s Important</a:t>
            </a:r>
          </a:p>
          <a:p>
            <a:pPr marL="457200" indent="-457200">
              <a:spcBef>
                <a:spcPct val="50000"/>
              </a:spcBef>
              <a:buFontTx/>
              <a:buAutoNum type="arabicPeriod"/>
            </a:pPr>
            <a:endParaRPr lang="en-US" b="1">
              <a:latin typeface="Stone Sans ITC TT-SemiIta" pitchFamily="2" charset="0"/>
            </a:endParaRPr>
          </a:p>
          <a:p>
            <a:pPr marL="457200" indent="-457200">
              <a:spcBef>
                <a:spcPct val="50000"/>
              </a:spcBef>
              <a:buFontTx/>
              <a:buNone/>
            </a:pPr>
            <a:endParaRPr lang="en-US" b="1">
              <a:latin typeface="Stone Sans ITC TT-SemiIta" pitchFamily="2" charset="0"/>
            </a:endParaRPr>
          </a:p>
        </p:txBody>
      </p:sp>
      <p:sp>
        <p:nvSpPr>
          <p:cNvPr id="93190" name="WordArt 6"/>
          <p:cNvSpPr>
            <a:spLocks noChangeArrowheads="1" noChangeShapeType="1" noTextEdit="1"/>
          </p:cNvSpPr>
          <p:nvPr/>
        </p:nvSpPr>
        <p:spPr bwMode="auto">
          <a:xfrm>
            <a:off x="2286000" y="381000"/>
            <a:ext cx="4529137" cy="1371600"/>
          </a:xfrm>
          <a:prstGeom prst="rect">
            <a:avLst/>
          </a:prstGeom>
        </p:spPr>
        <p:txBody>
          <a:bodyPr wrap="none" fromWordArt="1">
            <a:prstTxWarp prst="textPlain">
              <a:avLst>
                <a:gd name="adj" fmla="val 50000"/>
              </a:avLst>
            </a:prstTxWarp>
          </a:bodyPr>
          <a:lstStyle/>
          <a:p>
            <a:r>
              <a:rPr lang="en-US" sz="3600"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Top  10  Reading</a:t>
            </a:r>
          </a:p>
          <a:p>
            <a:r>
              <a:rPr lang="en-US" sz="3600"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Strategies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What Good Readers Do…</a:t>
            </a:r>
          </a:p>
        </p:txBody>
      </p:sp>
      <p:sp>
        <p:nvSpPr>
          <p:cNvPr id="7171" name="Rectangle 3"/>
          <p:cNvSpPr>
            <a:spLocks noGrp="1" noChangeArrowheads="1"/>
          </p:cNvSpPr>
          <p:nvPr>
            <p:ph type="body" idx="1"/>
          </p:nvPr>
        </p:nvSpPr>
        <p:spPr/>
        <p:txBody>
          <a:bodyPr/>
          <a:lstStyle/>
          <a:p>
            <a:r>
              <a:rPr lang="en-US"/>
              <a:t>Make Connections</a:t>
            </a:r>
          </a:p>
          <a:p>
            <a:r>
              <a:rPr lang="en-US"/>
              <a:t>Visualize</a:t>
            </a:r>
          </a:p>
          <a:p>
            <a:r>
              <a:rPr lang="en-US"/>
              <a:t>Infer</a:t>
            </a:r>
          </a:p>
          <a:p>
            <a:r>
              <a:rPr lang="en-US"/>
              <a:t>Determine Importance</a:t>
            </a:r>
          </a:p>
          <a:p>
            <a:r>
              <a:rPr lang="en-US"/>
              <a:t>Synthesize</a:t>
            </a:r>
          </a:p>
          <a:p>
            <a:endParaRPr lang="en-US"/>
          </a:p>
          <a:p>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2">
      <a:dk1>
        <a:sysClr val="windowText" lastClr="000000"/>
      </a:dk1>
      <a:lt1>
        <a:srgbClr val="FFFFFF"/>
      </a:lt1>
      <a:dk2>
        <a:srgbClr val="04617B"/>
      </a:dk2>
      <a:lt2>
        <a:srgbClr val="DBF5F9"/>
      </a:lt2>
      <a:accent1>
        <a:srgbClr val="0F6FC6"/>
      </a:accent1>
      <a:accent2>
        <a:srgbClr val="009DD9"/>
      </a:accent2>
      <a:accent3>
        <a:srgbClr val="20C8F7"/>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738</TotalTime>
  <Words>893</Words>
  <Application>Microsoft Office PowerPoint</Application>
  <PresentationFormat>On-screen Show (4:3)</PresentationFormat>
  <Paragraphs>131</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Literacy Development in Elementary &amp; Middle School</vt:lpstr>
      <vt:lpstr>Week 6</vt:lpstr>
      <vt:lpstr>Assessment of Week 6 –  Assigned Reading</vt:lpstr>
      <vt:lpstr>Discussion of Week 6 Assigned Reading</vt:lpstr>
      <vt:lpstr>Literacy Continua</vt:lpstr>
      <vt:lpstr>Knowledge of Variance </vt:lpstr>
      <vt:lpstr>Formative Assessments @ different points of time</vt:lpstr>
      <vt:lpstr>Slide 8</vt:lpstr>
      <vt:lpstr>What Good Readers Do…</vt:lpstr>
      <vt:lpstr>A key instructional construct:</vt:lpstr>
      <vt:lpstr>Presentation of Mini-Lessons</vt:lpstr>
      <vt:lpstr>Developmentally Appropriate Practices</vt:lpstr>
      <vt:lpstr>Middle School Educators</vt:lpstr>
      <vt:lpstr>However</vt:lpstr>
      <vt:lpstr>Teaching is a Science…</vt:lpstr>
      <vt:lpstr>Important Factors for Developmentally Appropriate Literacy Implementation </vt:lpstr>
      <vt:lpstr>Did you know…</vt:lpstr>
      <vt:lpstr>Did you know…</vt:lpstr>
      <vt:lpstr>Developmentally Appropriate Implementation with Curricula</vt:lpstr>
      <vt:lpstr>Your Task</vt:lpstr>
      <vt:lpstr>Exit Card/Assessment</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Development in Elementary &amp; Middle School</dc:title>
  <dc:creator> </dc:creator>
  <cp:lastModifiedBy> </cp:lastModifiedBy>
  <cp:revision>132</cp:revision>
  <dcterms:created xsi:type="dcterms:W3CDTF">2010-01-28T14:10:34Z</dcterms:created>
  <dcterms:modified xsi:type="dcterms:W3CDTF">2010-02-25T02:15:27Z</dcterms:modified>
</cp:coreProperties>
</file>